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ags/tag4.xml" ContentType="application/vnd.openxmlformats-officedocument.presentationml.tags+xml"/>
  <Override PartName="/ppt/tags/tag5.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4" r:id="rId4"/>
  </p:sldMasterIdLst>
  <p:notesMasterIdLst>
    <p:notesMasterId r:id="rId49"/>
  </p:notesMasterIdLst>
  <p:handoutMasterIdLst>
    <p:handoutMasterId r:id="rId50"/>
  </p:handoutMasterIdLst>
  <p:sldIdLst>
    <p:sldId id="849" r:id="rId5"/>
    <p:sldId id="940" r:id="rId6"/>
    <p:sldId id="4720" r:id="rId7"/>
    <p:sldId id="913" r:id="rId8"/>
    <p:sldId id="933" r:id="rId9"/>
    <p:sldId id="944" r:id="rId10"/>
    <p:sldId id="934" r:id="rId11"/>
    <p:sldId id="936" r:id="rId12"/>
    <p:sldId id="4722" r:id="rId13"/>
    <p:sldId id="901" r:id="rId14"/>
    <p:sldId id="921" r:id="rId15"/>
    <p:sldId id="903" r:id="rId16"/>
    <p:sldId id="4723" r:id="rId17"/>
    <p:sldId id="1228" r:id="rId18"/>
    <p:sldId id="1229" r:id="rId19"/>
    <p:sldId id="1240" r:id="rId20"/>
    <p:sldId id="1241" r:id="rId21"/>
    <p:sldId id="1242" r:id="rId22"/>
    <p:sldId id="4725" r:id="rId23"/>
    <p:sldId id="4724" r:id="rId24"/>
    <p:sldId id="4726" r:id="rId25"/>
    <p:sldId id="4727" r:id="rId26"/>
    <p:sldId id="4728" r:id="rId27"/>
    <p:sldId id="4729" r:id="rId28"/>
    <p:sldId id="4736" r:id="rId29"/>
    <p:sldId id="4730" r:id="rId30"/>
    <p:sldId id="4731" r:id="rId31"/>
    <p:sldId id="1232" r:id="rId32"/>
    <p:sldId id="1233" r:id="rId33"/>
    <p:sldId id="1234" r:id="rId34"/>
    <p:sldId id="1235" r:id="rId35"/>
    <p:sldId id="1236" r:id="rId36"/>
    <p:sldId id="4732" r:id="rId37"/>
    <p:sldId id="1243" r:id="rId38"/>
    <p:sldId id="1245" r:id="rId39"/>
    <p:sldId id="4738" r:id="rId40"/>
    <p:sldId id="957" r:id="rId41"/>
    <p:sldId id="975" r:id="rId42"/>
    <p:sldId id="4735" r:id="rId43"/>
    <p:sldId id="1127" r:id="rId44"/>
    <p:sldId id="1130" r:id="rId45"/>
    <p:sldId id="1206" r:id="rId46"/>
    <p:sldId id="1207" r:id="rId47"/>
    <p:sldId id="1210" r:id="rId48"/>
  </p:sldIdLst>
  <p:sldSz cx="10972800" cy="6172200"/>
  <p:notesSz cx="7010400" cy="9296400"/>
  <p:custDataLst>
    <p:tags r:id="rId51"/>
  </p:custDataLst>
  <p:defaultTextStyle>
    <a:defPPr>
      <a:defRPr lang="en-US"/>
    </a:defPPr>
    <a:lvl1pPr algn="l" defTabSz="457200" rtl="0" fontAlgn="base">
      <a:spcBef>
        <a:spcPct val="0"/>
      </a:spcBef>
      <a:spcAft>
        <a:spcPct val="0"/>
      </a:spcAft>
      <a:defRPr kern="1200">
        <a:solidFill>
          <a:schemeClr val="tx1"/>
        </a:solidFill>
        <a:latin typeface="Arial" charset="0"/>
        <a:ea typeface="MS PGothic" pitchFamily="34" charset="-128"/>
        <a:cs typeface="+mn-cs"/>
      </a:defRPr>
    </a:lvl1pPr>
    <a:lvl2pPr marL="457200" algn="l" defTabSz="457200" rtl="0" fontAlgn="base">
      <a:spcBef>
        <a:spcPct val="0"/>
      </a:spcBef>
      <a:spcAft>
        <a:spcPct val="0"/>
      </a:spcAft>
      <a:defRPr kern="1200">
        <a:solidFill>
          <a:schemeClr val="tx1"/>
        </a:solidFill>
        <a:latin typeface="Arial" charset="0"/>
        <a:ea typeface="MS PGothic" pitchFamily="34" charset="-128"/>
        <a:cs typeface="+mn-cs"/>
      </a:defRPr>
    </a:lvl2pPr>
    <a:lvl3pPr marL="914400" algn="l" defTabSz="457200" rtl="0" fontAlgn="base">
      <a:spcBef>
        <a:spcPct val="0"/>
      </a:spcBef>
      <a:spcAft>
        <a:spcPct val="0"/>
      </a:spcAft>
      <a:defRPr kern="1200">
        <a:solidFill>
          <a:schemeClr val="tx1"/>
        </a:solidFill>
        <a:latin typeface="Arial" charset="0"/>
        <a:ea typeface="MS PGothic" pitchFamily="34" charset="-128"/>
        <a:cs typeface="+mn-cs"/>
      </a:defRPr>
    </a:lvl3pPr>
    <a:lvl4pPr marL="1371600" algn="l" defTabSz="457200" rtl="0" fontAlgn="base">
      <a:spcBef>
        <a:spcPct val="0"/>
      </a:spcBef>
      <a:spcAft>
        <a:spcPct val="0"/>
      </a:spcAft>
      <a:defRPr kern="1200">
        <a:solidFill>
          <a:schemeClr val="tx1"/>
        </a:solidFill>
        <a:latin typeface="Arial" charset="0"/>
        <a:ea typeface="MS PGothic" pitchFamily="34" charset="-128"/>
        <a:cs typeface="+mn-cs"/>
      </a:defRPr>
    </a:lvl4pPr>
    <a:lvl5pPr marL="1828800" algn="l" defTabSz="457200" rtl="0" fontAlgn="base">
      <a:spcBef>
        <a:spcPct val="0"/>
      </a:spcBef>
      <a:spcAft>
        <a:spcPct val="0"/>
      </a:spcAft>
      <a:defRPr kern="1200">
        <a:solidFill>
          <a:schemeClr val="tx1"/>
        </a:solidFill>
        <a:latin typeface="Arial" charset="0"/>
        <a:ea typeface="MS PGothic" pitchFamily="34" charset="-128"/>
        <a:cs typeface="+mn-cs"/>
      </a:defRPr>
    </a:lvl5pPr>
    <a:lvl6pPr marL="2286000" algn="l" defTabSz="914400" rtl="0" eaLnBrk="1" latinLnBrk="0" hangingPunct="1">
      <a:defRPr kern="1200">
        <a:solidFill>
          <a:schemeClr val="tx1"/>
        </a:solidFill>
        <a:latin typeface="Arial" charset="0"/>
        <a:ea typeface="MS PGothic" pitchFamily="34" charset="-128"/>
        <a:cs typeface="+mn-cs"/>
      </a:defRPr>
    </a:lvl6pPr>
    <a:lvl7pPr marL="2743200" algn="l" defTabSz="914400" rtl="0" eaLnBrk="1" latinLnBrk="0" hangingPunct="1">
      <a:defRPr kern="1200">
        <a:solidFill>
          <a:schemeClr val="tx1"/>
        </a:solidFill>
        <a:latin typeface="Arial" charset="0"/>
        <a:ea typeface="MS PGothic" pitchFamily="34" charset="-128"/>
        <a:cs typeface="+mn-cs"/>
      </a:defRPr>
    </a:lvl7pPr>
    <a:lvl8pPr marL="3200400" algn="l" defTabSz="914400" rtl="0" eaLnBrk="1" latinLnBrk="0" hangingPunct="1">
      <a:defRPr kern="1200">
        <a:solidFill>
          <a:schemeClr val="tx1"/>
        </a:solidFill>
        <a:latin typeface="Arial" charset="0"/>
        <a:ea typeface="MS PGothic" pitchFamily="34" charset="-128"/>
        <a:cs typeface="+mn-cs"/>
      </a:defRPr>
    </a:lvl8pPr>
    <a:lvl9pPr marL="3657600" algn="l" defTabSz="914400" rtl="0" eaLnBrk="1" latinLnBrk="0" hangingPunct="1">
      <a:defRPr kern="1200">
        <a:solidFill>
          <a:schemeClr val="tx1"/>
        </a:solidFill>
        <a:latin typeface="Arial" charset="0"/>
        <a:ea typeface="MS PGothic" pitchFamily="34" charset="-128"/>
        <a:cs typeface="+mn-cs"/>
      </a:defRPr>
    </a:lvl9pPr>
  </p:defaultTextStyle>
  <p:extLst>
    <p:ext uri="{521415D9-36F7-43E2-AB2F-B90AF26B5E84}">
      <p14:sectionLst xmlns:p14="http://schemas.microsoft.com/office/powerpoint/2010/main">
        <p14:section name="Opening" id="{5F42E2D6-374F-48E1-B1C3-68D8D66E22D5}">
          <p14:sldIdLst>
            <p14:sldId id="849"/>
            <p14:sldId id="940"/>
          </p14:sldIdLst>
        </p14:section>
        <p14:section name="CPU and GPU Memories" id="{6E59D62A-5392-4DC3-BF22-D368677B9FE3}">
          <p14:sldIdLst>
            <p14:sldId id="4720"/>
            <p14:sldId id="913"/>
            <p14:sldId id="933"/>
            <p14:sldId id="944"/>
            <p14:sldId id="934"/>
            <p14:sldId id="936"/>
            <p14:sldId id="4722"/>
            <p14:sldId id="901"/>
            <p14:sldId id="921"/>
            <p14:sldId id="903"/>
          </p14:sldIdLst>
        </p14:section>
        <p14:section name="Data Shaping" id="{3E7CF73F-18E1-48FA-BE52-0A1114AFDC32}">
          <p14:sldIdLst>
            <p14:sldId id="4723"/>
            <p14:sldId id="1228"/>
            <p14:sldId id="1229"/>
            <p14:sldId id="1240"/>
            <p14:sldId id="1241"/>
            <p14:sldId id="1242"/>
            <p14:sldId id="4725"/>
            <p14:sldId id="4724"/>
            <p14:sldId id="4726"/>
            <p14:sldId id="4727"/>
            <p14:sldId id="4728"/>
            <p14:sldId id="4729"/>
            <p14:sldId id="4736"/>
            <p14:sldId id="4730"/>
          </p14:sldIdLst>
        </p14:section>
        <p14:section name="Optimized Data Movement" id="{18820A7B-7123-4D98-A17B-77DBDBB16F02}">
          <p14:sldIdLst>
            <p14:sldId id="4731"/>
            <p14:sldId id="1232"/>
            <p14:sldId id="1233"/>
            <p14:sldId id="1234"/>
            <p14:sldId id="1235"/>
            <p14:sldId id="1236"/>
            <p14:sldId id="4732"/>
          </p14:sldIdLst>
        </p14:section>
        <p14:section name="Data Synchronization" id="{1856C0F0-F44D-4E25-A8A7-047A1459FA72}">
          <p14:sldIdLst>
            <p14:sldId id="1243"/>
            <p14:sldId id="1245"/>
          </p14:sldIdLst>
        </p14:section>
        <p14:section name="Unstructured Data Lifetimes" id="{18AB0E4C-8E16-47F7-9ED6-D44E22B8694D}">
          <p14:sldIdLst>
            <p14:sldId id="4738"/>
            <p14:sldId id="957"/>
            <p14:sldId id="975"/>
            <p14:sldId id="4735"/>
            <p14:sldId id="1127"/>
            <p14:sldId id="1130"/>
          </p14:sldIdLst>
        </p14:section>
        <p14:section name="Closing" id="{B3A0D02E-6A6D-4EDB-B931-B29BD34089A0}">
          <p14:sldIdLst>
            <p14:sldId id="1206"/>
            <p14:sldId id="1207"/>
            <p14:sldId id="1210"/>
          </p14:sldIdLst>
        </p14:section>
      </p14:sectionLst>
    </p:ext>
    <p:ext uri="{EFAFB233-063F-42B5-8137-9DF3F51BA10A}">
      <p15:sldGuideLst xmlns:p15="http://schemas.microsoft.com/office/powerpoint/2012/main">
        <p15:guide id="1" orient="horz" pos="1316">
          <p15:clr>
            <a:srgbClr val="A4A3A4"/>
          </p15:clr>
        </p15:guide>
        <p15:guide id="2" orient="horz" pos="3050">
          <p15:clr>
            <a:srgbClr val="A4A3A4"/>
          </p15:clr>
        </p15:guide>
        <p15:guide id="3" orient="horz" pos="3189">
          <p15:clr>
            <a:srgbClr val="A4A3A4"/>
          </p15:clr>
        </p15:guide>
        <p15:guide id="4" pos="5455">
          <p15:clr>
            <a:srgbClr val="A4A3A4"/>
          </p15:clr>
        </p15:guide>
        <p15:guide id="5" orient="horz" pos="975">
          <p15:clr>
            <a:srgbClr val="A4A3A4"/>
          </p15:clr>
        </p15:guide>
        <p15:guide id="6" pos="3457">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51FF"/>
    <a:srgbClr val="2F96B5"/>
    <a:srgbClr val="0C4E9B"/>
    <a:srgbClr val="FF5400"/>
    <a:srgbClr val="0080A7"/>
    <a:srgbClr val="1B12FF"/>
    <a:srgbClr val="AB69FF"/>
    <a:srgbClr val="FFFFFF"/>
    <a:srgbClr val="F0047F"/>
    <a:srgbClr val="298EC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74" autoAdjust="0"/>
    <p:restoredTop sz="75126" autoAdjust="0"/>
  </p:normalViewPr>
  <p:slideViewPr>
    <p:cSldViewPr snapToGrid="0">
      <p:cViewPr varScale="1">
        <p:scale>
          <a:sx n="88" d="100"/>
          <a:sy n="88" d="100"/>
        </p:scale>
        <p:origin x="1524" y="84"/>
      </p:cViewPr>
      <p:guideLst>
        <p:guide orient="horz" pos="1316"/>
        <p:guide orient="horz" pos="3050"/>
        <p:guide orient="horz" pos="3189"/>
        <p:guide pos="5455"/>
        <p:guide orient="horz" pos="975"/>
        <p:guide pos="3457"/>
      </p:guideLst>
    </p:cSldViewPr>
  </p:slideViewPr>
  <p:outlineViewPr>
    <p:cViewPr>
      <p:scale>
        <a:sx n="33" d="100"/>
        <a:sy n="33" d="100"/>
      </p:scale>
      <p:origin x="0" y="0"/>
    </p:cViewPr>
  </p:outlineViewPr>
  <p:notesTextViewPr>
    <p:cViewPr>
      <p:scale>
        <a:sx n="150" d="100"/>
        <a:sy n="150" d="100"/>
      </p:scale>
      <p:origin x="0" y="0"/>
    </p:cViewPr>
  </p:notesTextViewPr>
  <p:sorterViewPr>
    <p:cViewPr varScale="1">
      <p:scale>
        <a:sx n="100" d="100"/>
        <a:sy n="100" d="100"/>
      </p:scale>
      <p:origin x="0" y="-1085"/>
    </p:cViewPr>
  </p:sorterViewPr>
  <p:notesViewPr>
    <p:cSldViewPr snapToGrid="0">
      <p:cViewPr varScale="1">
        <p:scale>
          <a:sx n="76" d="100"/>
          <a:sy n="76" d="100"/>
        </p:scale>
        <p:origin x="2610" y="96"/>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handoutMaster" Target="handoutMasters/handoutMaster1.xml"/><Relationship Id="rId55"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tags" Target="tags/tag1.xml"/><Relationship Id="rId3" Type="http://schemas.openxmlformats.org/officeDocument/2006/relationships/customXml" Target="../customXml/item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200" b="1" i="0" u="none" strike="noStrike" kern="1200" baseline="0">
              <a:solidFill>
                <a:schemeClr val="bg1"/>
              </a:solidFill>
              <a:latin typeface="+mn-lt"/>
              <a:ea typeface="+mn-ea"/>
              <a:cs typeface="+mn-cs"/>
            </a:defRPr>
          </a:pPr>
          <a:endParaRPr lang="en-US"/>
        </a:p>
      </c:txPr>
    </c:title>
    <c:autoTitleDeleted val="0"/>
    <c:plotArea>
      <c:layout/>
      <c:barChart>
        <c:barDir val="col"/>
        <c:grouping val="clustered"/>
        <c:varyColors val="0"/>
        <c:ser>
          <c:idx val="0"/>
          <c:order val="0"/>
          <c:tx>
            <c:strRef>
              <c:f>Sheet1!$C$1</c:f>
              <c:strCache>
                <c:ptCount val="1"/>
                <c:pt idx="0">
                  <c:v>Speed-up</c:v>
                </c:pt>
              </c:strCache>
            </c:strRef>
          </c:tx>
          <c:spPr>
            <a:solidFill>
              <a:schemeClr val="accent1">
                <a:alpha val="85000"/>
              </a:schemeClr>
            </a:solidFill>
            <a:ln w="9525" cap="flat" cmpd="sng" algn="ctr">
              <a:solidFill>
                <a:schemeClr val="lt1">
                  <a:alpha val="50000"/>
                </a:schemeClr>
              </a:solidFill>
              <a:round/>
            </a:ln>
            <a:effectLst/>
          </c:spPr>
          <c:invertIfNegative val="0"/>
          <c:dPt>
            <c:idx val="2"/>
            <c:invertIfNegative val="0"/>
            <c:bubble3D val="0"/>
            <c:spPr>
              <a:solidFill>
                <a:schemeClr val="accent1"/>
              </a:solidFill>
              <a:ln w="9525" cap="flat" cmpd="sng" algn="ctr">
                <a:solidFill>
                  <a:schemeClr val="lt1">
                    <a:alpha val="50000"/>
                  </a:schemeClr>
                </a:solidFill>
                <a:round/>
              </a:ln>
              <a:effectLst/>
            </c:spPr>
            <c:extLst>
              <c:ext xmlns:c16="http://schemas.microsoft.com/office/drawing/2014/chart" uri="{C3380CC4-5D6E-409C-BE32-E72D297353CC}">
                <c16:uniqueId val="{00000004-A01A-459D-9CB0-0731A1971EB2}"/>
              </c:ext>
            </c:extLst>
          </c:dPt>
          <c:dPt>
            <c:idx val="3"/>
            <c:invertIfNegative val="0"/>
            <c:bubble3D val="0"/>
            <c:spPr>
              <a:solidFill>
                <a:srgbClr val="FF5400"/>
              </a:solidFill>
              <a:ln w="9525" cap="flat" cmpd="sng" algn="ctr">
                <a:solidFill>
                  <a:schemeClr val="lt1">
                    <a:alpha val="50000"/>
                  </a:schemeClr>
                </a:solidFill>
                <a:round/>
              </a:ln>
              <a:effectLst/>
            </c:spPr>
            <c:extLst>
              <c:ext xmlns:c16="http://schemas.microsoft.com/office/drawing/2014/chart" uri="{C3380CC4-5D6E-409C-BE32-E72D297353CC}">
                <c16:uniqueId val="{00000000-6356-4348-A265-BE5FDB7B08C5}"/>
              </c:ext>
            </c:extLst>
          </c:dPt>
          <c:dLbls>
            <c:dLbl>
              <c:idx val="1"/>
              <c:layout>
                <c:manualLayout>
                  <c:x val="0"/>
                  <c:y val="2.6363003758886681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A01A-459D-9CB0-0731A1971EB2}"/>
                </c:ext>
              </c:extLst>
            </c:dLbl>
            <c:dLbl>
              <c:idx val="2"/>
              <c:layout>
                <c:manualLayout>
                  <c:x val="-1.2765277801090504E-3"/>
                  <c:y val="7.608068563778457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01A-459D-9CB0-0731A1971EB2}"/>
                </c:ext>
              </c:extLst>
            </c:dLbl>
            <c:dLbl>
              <c:idx val="3"/>
              <c:layout>
                <c:manualLayout>
                  <c:x val="-1.2765277801091441E-3"/>
                  <c:y val="2.0949754016201297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356-4348-A265-BE5FDB7B08C5}"/>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Sheet1!$A$2:$A$5</c:f>
              <c:strCache>
                <c:ptCount val="4"/>
                <c:pt idx="0">
                  <c:v>Serial</c:v>
                </c:pt>
                <c:pt idx="1">
                  <c:v>Multicore</c:v>
                </c:pt>
                <c:pt idx="2">
                  <c:v>V100</c:v>
                </c:pt>
                <c:pt idx="3">
                  <c:v>V100 (Data Clauses)</c:v>
                </c:pt>
              </c:strCache>
            </c:strRef>
          </c:cat>
          <c:val>
            <c:numRef>
              <c:f>Sheet1!$C$2:$C$5</c:f>
              <c:numCache>
                <c:formatCode>0.00\X</c:formatCode>
                <c:ptCount val="4"/>
                <c:pt idx="0">
                  <c:v>1</c:v>
                </c:pt>
                <c:pt idx="1">
                  <c:v>3.230309876027996</c:v>
                </c:pt>
                <c:pt idx="2">
                  <c:v>41.7976220759925</c:v>
                </c:pt>
                <c:pt idx="3">
                  <c:v>0.32551501456289039</c:v>
                </c:pt>
              </c:numCache>
            </c:numRef>
          </c:val>
          <c:extLst>
            <c:ext xmlns:c16="http://schemas.microsoft.com/office/drawing/2014/chart" uri="{C3380CC4-5D6E-409C-BE32-E72D297353CC}">
              <c16:uniqueId val="{00000000-A01A-459D-9CB0-0731A1971EB2}"/>
            </c:ext>
          </c:extLst>
        </c:ser>
        <c:dLbls>
          <c:dLblPos val="inEnd"/>
          <c:showLegendKey val="0"/>
          <c:showVal val="1"/>
          <c:showCatName val="0"/>
          <c:showSerName val="0"/>
          <c:showPercent val="0"/>
          <c:showBubbleSize val="0"/>
        </c:dLbls>
        <c:gapWidth val="65"/>
        <c:axId val="1220769368"/>
        <c:axId val="1220771664"/>
      </c:barChart>
      <c:catAx>
        <c:axId val="1220769368"/>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bg1"/>
                </a:solidFill>
                <a:latin typeface="+mn-lt"/>
                <a:ea typeface="+mn-ea"/>
                <a:cs typeface="+mn-cs"/>
              </a:defRPr>
            </a:pPr>
            <a:endParaRPr lang="en-US"/>
          </a:p>
        </c:txPr>
        <c:crossAx val="1220771664"/>
        <c:crosses val="autoZero"/>
        <c:auto val="1"/>
        <c:lblAlgn val="ctr"/>
        <c:lblOffset val="100"/>
        <c:noMultiLvlLbl val="0"/>
      </c:catAx>
      <c:valAx>
        <c:axId val="1220771664"/>
        <c:scaling>
          <c:orientation val="minMax"/>
        </c:scaling>
        <c:delete val="0"/>
        <c:axPos val="l"/>
        <c:majorGridlines>
          <c:spPr>
            <a:ln w="9525" cap="flat" cmpd="sng" algn="ctr">
              <a:solidFill>
                <a:schemeClr val="bg1"/>
              </a:solidFill>
              <a:round/>
            </a:ln>
            <a:effectLst/>
          </c:spPr>
        </c:majorGridlines>
        <c:title>
          <c:tx>
            <c:rich>
              <a:bodyPr rot="-5400000" spcFirstLastPara="1" vertOverflow="ellipsis" vert="horz" wrap="square" anchor="ctr" anchorCtr="1"/>
              <a:lstStyle/>
              <a:p>
                <a:pPr>
                  <a:defRPr sz="1197" b="1" i="0" u="none" strike="noStrike" kern="1200" baseline="0">
                    <a:solidFill>
                      <a:schemeClr val="bg1"/>
                    </a:solidFill>
                    <a:latin typeface="+mn-lt"/>
                    <a:ea typeface="+mn-ea"/>
                    <a:cs typeface="+mn-cs"/>
                  </a:defRPr>
                </a:pPr>
                <a:r>
                  <a:rPr lang="en-US" dirty="0">
                    <a:solidFill>
                      <a:schemeClr val="bg1"/>
                    </a:solidFill>
                  </a:rPr>
                  <a:t>Speed-Up</a:t>
                </a:r>
              </a:p>
            </c:rich>
          </c:tx>
          <c:overlay val="0"/>
          <c:spPr>
            <a:noFill/>
            <a:ln>
              <a:noFill/>
            </a:ln>
            <a:effectLst/>
          </c:spPr>
          <c:txPr>
            <a:bodyPr rot="-5400000" spcFirstLastPara="1" vertOverflow="ellipsis" vert="horz" wrap="square" anchor="ctr" anchorCtr="1"/>
            <a:lstStyle/>
            <a:p>
              <a:pPr>
                <a:defRPr sz="1197" b="1" i="0" u="none" strike="noStrike" kern="1200" baseline="0">
                  <a:solidFill>
                    <a:schemeClr val="bg1"/>
                  </a:solidFill>
                  <a:latin typeface="+mn-lt"/>
                  <a:ea typeface="+mn-ea"/>
                  <a:cs typeface="+mn-cs"/>
                </a:defRPr>
              </a:pPr>
              <a:endParaRPr lang="en-US"/>
            </a:p>
          </c:txPr>
        </c:title>
        <c:numFmt formatCode="0.00\X"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12207693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Time</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26E4-4F75-8551-8DD642581E3F}"/>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26E4-4F75-8551-8DD642581E3F}"/>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26E4-4F75-8551-8DD642581E3F}"/>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26E4-4F75-8551-8DD642581E3F}"/>
              </c:ext>
            </c:extLst>
          </c:dPt>
          <c:cat>
            <c:strRef>
              <c:f>Sheet1!$A$2:$A$5</c:f>
              <c:strCache>
                <c:ptCount val="4"/>
                <c:pt idx="0">
                  <c:v>Data Copy H2D</c:v>
                </c:pt>
                <c:pt idx="1">
                  <c:v>Data Copy D2H</c:v>
                </c:pt>
                <c:pt idx="2">
                  <c:v>CalcNext</c:v>
                </c:pt>
                <c:pt idx="3">
                  <c:v>Swap</c:v>
                </c:pt>
              </c:strCache>
            </c:strRef>
          </c:cat>
          <c:val>
            <c:numRef>
              <c:f>Sheet1!$B$2:$B$5</c:f>
              <c:numCache>
                <c:formatCode>General</c:formatCode>
                <c:ptCount val="4"/>
                <c:pt idx="0">
                  <c:v>32.590949999999999</c:v>
                </c:pt>
                <c:pt idx="1">
                  <c:v>20.444790000000001</c:v>
                </c:pt>
                <c:pt idx="2">
                  <c:v>0.56763699999999995</c:v>
                </c:pt>
                <c:pt idx="3">
                  <c:v>0.47761100000000001</c:v>
                </c:pt>
              </c:numCache>
            </c:numRef>
          </c:val>
          <c:extLst>
            <c:ext xmlns:c16="http://schemas.microsoft.com/office/drawing/2014/chart" uri="{C3380CC4-5D6E-409C-BE32-E72D297353CC}">
              <c16:uniqueId val="{00000000-431F-4B17-8926-9E907CC73B76}"/>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200" b="1" i="0" u="none" strike="noStrike" kern="1200" baseline="0">
              <a:solidFill>
                <a:schemeClr val="bg1"/>
              </a:solidFill>
              <a:latin typeface="+mn-lt"/>
              <a:ea typeface="+mn-ea"/>
              <a:cs typeface="+mn-cs"/>
            </a:defRPr>
          </a:pPr>
          <a:endParaRPr lang="en-US"/>
        </a:p>
      </c:txPr>
    </c:title>
    <c:autoTitleDeleted val="0"/>
    <c:plotArea>
      <c:layout/>
      <c:barChart>
        <c:barDir val="col"/>
        <c:grouping val="clustered"/>
        <c:varyColors val="0"/>
        <c:ser>
          <c:idx val="0"/>
          <c:order val="0"/>
          <c:tx>
            <c:strRef>
              <c:f>Sheet1!$C$1</c:f>
              <c:strCache>
                <c:ptCount val="1"/>
                <c:pt idx="0">
                  <c:v>Speed-up</c:v>
                </c:pt>
              </c:strCache>
            </c:strRef>
          </c:tx>
          <c:spPr>
            <a:solidFill>
              <a:schemeClr val="accent1">
                <a:alpha val="85000"/>
              </a:schemeClr>
            </a:solidFill>
            <a:ln w="9525" cap="flat" cmpd="sng" algn="ctr">
              <a:solidFill>
                <a:schemeClr val="lt1">
                  <a:alpha val="50000"/>
                </a:schemeClr>
              </a:solidFill>
              <a:round/>
            </a:ln>
            <a:effectLst/>
          </c:spPr>
          <c:invertIfNegative val="0"/>
          <c:dPt>
            <c:idx val="2"/>
            <c:invertIfNegative val="0"/>
            <c:bubble3D val="0"/>
            <c:spPr>
              <a:solidFill>
                <a:schemeClr val="accent1"/>
              </a:solidFill>
              <a:ln w="9525" cap="flat" cmpd="sng" algn="ctr">
                <a:solidFill>
                  <a:schemeClr val="lt1">
                    <a:alpha val="50000"/>
                  </a:schemeClr>
                </a:solidFill>
                <a:round/>
              </a:ln>
              <a:effectLst/>
            </c:spPr>
            <c:extLst>
              <c:ext xmlns:c16="http://schemas.microsoft.com/office/drawing/2014/chart" uri="{C3380CC4-5D6E-409C-BE32-E72D297353CC}">
                <c16:uniqueId val="{00000004-A01A-459D-9CB0-0731A1971EB2}"/>
              </c:ext>
            </c:extLst>
          </c:dPt>
          <c:dPt>
            <c:idx val="3"/>
            <c:invertIfNegative val="0"/>
            <c:bubble3D val="0"/>
            <c:spPr>
              <a:solidFill>
                <a:srgbClr val="FF5400"/>
              </a:solidFill>
              <a:ln w="9525" cap="flat" cmpd="sng" algn="ctr">
                <a:solidFill>
                  <a:schemeClr val="lt1">
                    <a:alpha val="50000"/>
                  </a:schemeClr>
                </a:solidFill>
                <a:round/>
              </a:ln>
              <a:effectLst/>
            </c:spPr>
            <c:extLst>
              <c:ext xmlns:c16="http://schemas.microsoft.com/office/drawing/2014/chart" uri="{C3380CC4-5D6E-409C-BE32-E72D297353CC}">
                <c16:uniqueId val="{00000000-6356-4348-A265-BE5FDB7B08C5}"/>
              </c:ext>
            </c:extLst>
          </c:dPt>
          <c:dLbls>
            <c:dLbl>
              <c:idx val="1"/>
              <c:layout>
                <c:manualLayout>
                  <c:x val="0"/>
                  <c:y val="2.6363003758886681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A01A-459D-9CB0-0731A1971EB2}"/>
                </c:ext>
              </c:extLst>
            </c:dLbl>
            <c:dLbl>
              <c:idx val="2"/>
              <c:layout>
                <c:manualLayout>
                  <c:x val="-1.2765277801090504E-3"/>
                  <c:y val="7.608068563778457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01A-459D-9CB0-0731A1971EB2}"/>
                </c:ext>
              </c:extLst>
            </c:dLbl>
            <c:dLbl>
              <c:idx val="3"/>
              <c:layout>
                <c:manualLayout>
                  <c:x val="-1.2765277801091441E-3"/>
                  <c:y val="2.0949754016201297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356-4348-A265-BE5FDB7B08C5}"/>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Sheet1!$A$2:$A$5</c:f>
              <c:strCache>
                <c:ptCount val="4"/>
                <c:pt idx="0">
                  <c:v>Serial</c:v>
                </c:pt>
                <c:pt idx="1">
                  <c:v>Multicore</c:v>
                </c:pt>
                <c:pt idx="2">
                  <c:v>V100</c:v>
                </c:pt>
                <c:pt idx="3">
                  <c:v>V100 (Data)</c:v>
                </c:pt>
              </c:strCache>
            </c:strRef>
          </c:cat>
          <c:val>
            <c:numRef>
              <c:f>Sheet1!$C$2:$C$5</c:f>
              <c:numCache>
                <c:formatCode>0.00\X</c:formatCode>
                <c:ptCount val="4"/>
                <c:pt idx="0">
                  <c:v>1</c:v>
                </c:pt>
                <c:pt idx="1">
                  <c:v>3.230309876027996</c:v>
                </c:pt>
                <c:pt idx="2">
                  <c:v>41.7976220759925</c:v>
                </c:pt>
                <c:pt idx="3">
                  <c:v>42.987684945320126</c:v>
                </c:pt>
              </c:numCache>
            </c:numRef>
          </c:val>
          <c:extLst>
            <c:ext xmlns:c16="http://schemas.microsoft.com/office/drawing/2014/chart" uri="{C3380CC4-5D6E-409C-BE32-E72D297353CC}">
              <c16:uniqueId val="{00000000-A01A-459D-9CB0-0731A1971EB2}"/>
            </c:ext>
          </c:extLst>
        </c:ser>
        <c:dLbls>
          <c:dLblPos val="inEnd"/>
          <c:showLegendKey val="0"/>
          <c:showVal val="1"/>
          <c:showCatName val="0"/>
          <c:showSerName val="0"/>
          <c:showPercent val="0"/>
          <c:showBubbleSize val="0"/>
        </c:dLbls>
        <c:gapWidth val="65"/>
        <c:axId val="1220769368"/>
        <c:axId val="1220771664"/>
      </c:barChart>
      <c:catAx>
        <c:axId val="1220769368"/>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bg1"/>
                </a:solidFill>
                <a:latin typeface="+mn-lt"/>
                <a:ea typeface="+mn-ea"/>
                <a:cs typeface="+mn-cs"/>
              </a:defRPr>
            </a:pPr>
            <a:endParaRPr lang="en-US"/>
          </a:p>
        </c:txPr>
        <c:crossAx val="1220771664"/>
        <c:crosses val="autoZero"/>
        <c:auto val="1"/>
        <c:lblAlgn val="ctr"/>
        <c:lblOffset val="100"/>
        <c:noMultiLvlLbl val="0"/>
      </c:catAx>
      <c:valAx>
        <c:axId val="1220771664"/>
        <c:scaling>
          <c:orientation val="minMax"/>
        </c:scaling>
        <c:delete val="0"/>
        <c:axPos val="l"/>
        <c:majorGridlines>
          <c:spPr>
            <a:ln w="9525" cap="flat" cmpd="sng" algn="ctr">
              <a:solidFill>
                <a:schemeClr val="bg1"/>
              </a:solidFill>
              <a:round/>
            </a:ln>
            <a:effectLst/>
          </c:spPr>
        </c:majorGridlines>
        <c:title>
          <c:tx>
            <c:rich>
              <a:bodyPr rot="-5400000" spcFirstLastPara="1" vertOverflow="ellipsis" vert="horz" wrap="square" anchor="ctr" anchorCtr="1"/>
              <a:lstStyle/>
              <a:p>
                <a:pPr>
                  <a:defRPr sz="1197" b="1" i="0" u="none" strike="noStrike" kern="1200" baseline="0">
                    <a:solidFill>
                      <a:schemeClr val="bg1"/>
                    </a:solidFill>
                    <a:latin typeface="+mn-lt"/>
                    <a:ea typeface="+mn-ea"/>
                    <a:cs typeface="+mn-cs"/>
                  </a:defRPr>
                </a:pPr>
                <a:r>
                  <a:rPr lang="en-US" dirty="0">
                    <a:solidFill>
                      <a:schemeClr val="bg1"/>
                    </a:solidFill>
                  </a:rPr>
                  <a:t>Speed-Up</a:t>
                </a:r>
              </a:p>
            </c:rich>
          </c:tx>
          <c:overlay val="0"/>
          <c:spPr>
            <a:noFill/>
            <a:ln>
              <a:noFill/>
            </a:ln>
            <a:effectLst/>
          </c:spPr>
          <c:txPr>
            <a:bodyPr rot="-5400000" spcFirstLastPara="1" vertOverflow="ellipsis" vert="horz" wrap="square" anchor="ctr" anchorCtr="1"/>
            <a:lstStyle/>
            <a:p>
              <a:pPr>
                <a:defRPr sz="1197" b="1" i="0" u="none" strike="noStrike" kern="1200" baseline="0">
                  <a:solidFill>
                    <a:schemeClr val="bg1"/>
                  </a:solidFill>
                  <a:latin typeface="+mn-lt"/>
                  <a:ea typeface="+mn-ea"/>
                  <a:cs typeface="+mn-cs"/>
                </a:defRPr>
              </a:pPr>
              <a:endParaRPr lang="en-US"/>
            </a:p>
          </c:txPr>
        </c:title>
        <c:numFmt formatCode="0.00\X"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12207693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5326791" y="8610575"/>
            <a:ext cx="1209933" cy="328091"/>
          </a:xfrm>
          <a:prstGeom prst="rect">
            <a:avLst/>
          </a:prstGeom>
        </p:spPr>
      </p:pic>
    </p:spTree>
    <p:extLst>
      <p:ext uri="{BB962C8B-B14F-4D97-AF65-F5344CB8AC3E}">
        <p14:creationId xmlns:p14="http://schemas.microsoft.com/office/powerpoint/2010/main" val="315839855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30565" y="8831580"/>
            <a:ext cx="3037840" cy="464820"/>
          </a:xfrm>
          <a:prstGeom prst="rect">
            <a:avLst/>
          </a:prstGeom>
        </p:spPr>
        <p:txBody>
          <a:bodyPr vert="horz" lIns="93177" tIns="46589" rIns="93177" bIns="46589" rtlCol="0" anchor="ctr"/>
          <a:lstStyle>
            <a:lvl1pPr algn="l">
              <a:defRPr sz="1100">
                <a:latin typeface="Trebuchet MS" pitchFamily="34" charset="0"/>
                <a:ea typeface="ＭＳ Ｐゴシック" pitchFamily="-16" charset="-128"/>
                <a:cs typeface="+mn-cs"/>
              </a:defRPr>
            </a:lvl1pPr>
          </a:lstStyle>
          <a:p>
            <a:pPr>
              <a:defRPr/>
            </a:pPr>
            <a:fld id="{0EFD2D7F-A763-4126-9B71-A7F863137437}" type="datetimeFigureOut">
              <a:rPr lang="en-US" smtClean="0"/>
              <a:pPr>
                <a:defRPr/>
              </a:pPr>
              <a:t>12/9/2019</a:t>
            </a:fld>
            <a:endParaRPr lang="en-US" dirty="0"/>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5"/>
          </p:nvPr>
        </p:nvSpPr>
        <p:spPr>
          <a:xfrm>
            <a:off x="3663170" y="8829967"/>
            <a:ext cx="3037840" cy="464820"/>
          </a:xfrm>
          <a:prstGeom prst="rect">
            <a:avLst/>
          </a:prstGeom>
        </p:spPr>
        <p:txBody>
          <a:bodyPr vert="horz" lIns="93177" tIns="46589" rIns="93177" bIns="46589" rtlCol="0" anchor="ctr"/>
          <a:lstStyle>
            <a:lvl1pPr algn="r">
              <a:defRPr sz="1100">
                <a:latin typeface="Trebuchet MS" pitchFamily="34" charset="0"/>
                <a:ea typeface="ＭＳ Ｐゴシック" pitchFamily="-16" charset="-128"/>
                <a:cs typeface="+mn-cs"/>
              </a:defRPr>
            </a:lvl1pPr>
          </a:lstStyle>
          <a:p>
            <a:pPr>
              <a:defRPr/>
            </a:pPr>
            <a:fld id="{E02D639A-AF38-4D9A-897E-57859A70BDEB}" type="slidenum">
              <a:rPr lang="en-US" smtClean="0"/>
              <a:pPr>
                <a:defRPr/>
              </a:pPr>
              <a:t>‹#›</a:t>
            </a:fld>
            <a:endParaRPr lang="en-US" dirty="0"/>
          </a:p>
        </p:txBody>
      </p:sp>
      <p:pic>
        <p:nvPicPr>
          <p:cNvPr id="10" name="Picture 9"/>
          <p:cNvPicPr>
            <a:picLocks noChangeAspect="1"/>
          </p:cNvPicPr>
          <p:nvPr/>
        </p:nvPicPr>
        <p:blipFill>
          <a:blip r:embed="rId2"/>
          <a:stretch>
            <a:fillRect/>
          </a:stretch>
        </p:blipFill>
        <p:spPr>
          <a:xfrm>
            <a:off x="5400933" y="240101"/>
            <a:ext cx="1209933" cy="328091"/>
          </a:xfrm>
          <a:prstGeom prst="rect">
            <a:avLst/>
          </a:prstGeom>
        </p:spPr>
      </p:pic>
    </p:spTree>
    <p:extLst>
      <p:ext uri="{BB962C8B-B14F-4D97-AF65-F5344CB8AC3E}">
        <p14:creationId xmlns:p14="http://schemas.microsoft.com/office/powerpoint/2010/main" val="25467120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100" kern="1200">
        <a:solidFill>
          <a:schemeClr val="tx1"/>
        </a:solidFill>
        <a:latin typeface="Trebuchet MS" pitchFamily="34" charset="0"/>
        <a:ea typeface="+mn-ea"/>
        <a:cs typeface="+mn-cs"/>
      </a:defRPr>
    </a:lvl1pPr>
    <a:lvl2pPr marL="457200" algn="l" rtl="0" eaLnBrk="0" fontAlgn="base" hangingPunct="0">
      <a:spcBef>
        <a:spcPct val="30000"/>
      </a:spcBef>
      <a:spcAft>
        <a:spcPct val="0"/>
      </a:spcAft>
      <a:defRPr sz="1100" kern="1200">
        <a:solidFill>
          <a:schemeClr val="tx1"/>
        </a:solidFill>
        <a:latin typeface="Trebuchet MS" pitchFamily="34" charset="0"/>
        <a:ea typeface="+mn-ea"/>
        <a:cs typeface="+mn-cs"/>
      </a:defRPr>
    </a:lvl2pPr>
    <a:lvl3pPr marL="914400" algn="l" rtl="0" eaLnBrk="0" fontAlgn="base" hangingPunct="0">
      <a:spcBef>
        <a:spcPct val="30000"/>
      </a:spcBef>
      <a:spcAft>
        <a:spcPct val="0"/>
      </a:spcAft>
      <a:defRPr sz="1100" kern="1200">
        <a:solidFill>
          <a:schemeClr val="tx1"/>
        </a:solidFill>
        <a:latin typeface="Trebuchet MS" pitchFamily="34" charset="0"/>
        <a:ea typeface="+mn-ea"/>
        <a:cs typeface="+mn-cs"/>
      </a:defRPr>
    </a:lvl3pPr>
    <a:lvl4pPr marL="1371600" algn="l" rtl="0" eaLnBrk="0" fontAlgn="base" hangingPunct="0">
      <a:spcBef>
        <a:spcPct val="30000"/>
      </a:spcBef>
      <a:spcAft>
        <a:spcPct val="0"/>
      </a:spcAft>
      <a:defRPr sz="1100" kern="1200">
        <a:solidFill>
          <a:schemeClr val="tx1"/>
        </a:solidFill>
        <a:latin typeface="Trebuchet MS" pitchFamily="34" charset="0"/>
        <a:ea typeface="+mn-ea"/>
        <a:cs typeface="+mn-cs"/>
      </a:defRPr>
    </a:lvl4pPr>
    <a:lvl5pPr marL="1828800" algn="l" rtl="0" eaLnBrk="0" fontAlgn="base" hangingPunct="0">
      <a:spcBef>
        <a:spcPct val="30000"/>
      </a:spcBef>
      <a:spcAft>
        <a:spcPct val="0"/>
      </a:spcAft>
      <a:defRPr sz="1100" kern="1200">
        <a:solidFill>
          <a:schemeClr val="tx1"/>
        </a:solidFill>
        <a:latin typeface="Trebuchet MS"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Introduction to parallel programming and OpenACC. This is a very conceptual approach, and is intended for students with little to no parallel programming experience.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a:t>
            </a:fld>
            <a:endParaRPr lang="en-US" dirty="0"/>
          </a:p>
        </p:txBody>
      </p:sp>
    </p:spTree>
    <p:extLst>
      <p:ext uri="{BB962C8B-B14F-4D97-AF65-F5344CB8AC3E}">
        <p14:creationId xmlns:p14="http://schemas.microsoft.com/office/powerpoint/2010/main" val="31762311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Array shaping is how you specify the size of the array. If you do not specify a shape, then the compiler will try to assume the size. This works well in Fortran, since Fortran tracks the size of the array, however, it will most likely not work in C/C++. Array shaping is also the only way to copy a portion of data from the array (for example, if you only need to copy half of the array, this can be a performance boost, cutting out unnecessary copies)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16</a:t>
            </a:fld>
            <a:endParaRPr lang="en-US" dirty="0"/>
          </a:p>
        </p:txBody>
      </p:sp>
    </p:spTree>
    <p:extLst>
      <p:ext uri="{BB962C8B-B14F-4D97-AF65-F5344CB8AC3E}">
        <p14:creationId xmlns:p14="http://schemas.microsoft.com/office/powerpoint/2010/main" val="25538742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how you shape multi-dimensional arrays. The same rules apply as the previous slide.</a:t>
            </a:r>
          </a:p>
          <a:p>
            <a:endParaRPr lang="en-US" dirty="0"/>
          </a:p>
          <a:p>
            <a:r>
              <a:rPr lang="en-US" dirty="0"/>
              <a:t>Note: This is really assuming a 2D static array in C. Flattened/Linearized 2D arrays are more common.</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17</a:t>
            </a:fld>
            <a:endParaRPr lang="en-US" dirty="0"/>
          </a:p>
        </p:txBody>
      </p:sp>
    </p:spTree>
    <p:extLst>
      <p:ext uri="{BB962C8B-B14F-4D97-AF65-F5344CB8AC3E}">
        <p14:creationId xmlns:p14="http://schemas.microsoft.com/office/powerpoint/2010/main" val="6204781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how you shape multi-dimensional arrays. The same rules apply as the previous slide.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18</a:t>
            </a:fld>
            <a:endParaRPr lang="en-US" dirty="0"/>
          </a:p>
        </p:txBody>
      </p:sp>
    </p:spTree>
    <p:extLst>
      <p:ext uri="{BB962C8B-B14F-4D97-AF65-F5344CB8AC3E}">
        <p14:creationId xmlns:p14="http://schemas.microsoft.com/office/powerpoint/2010/main" val="35321470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directive marks a region of the code, and the programmer has control of the data within that region.</a:t>
            </a:r>
          </a:p>
          <a:p>
            <a:endParaRPr lang="en-US" dirty="0"/>
          </a:p>
          <a:p>
            <a:r>
              <a:rPr lang="en-US" dirty="0"/>
              <a:t>We have seen that </a:t>
            </a:r>
            <a:r>
              <a:rPr lang="en-US" i="1" u="none" dirty="0"/>
              <a:t>copy</a:t>
            </a:r>
            <a:r>
              <a:rPr lang="en-US" i="0" u="none" dirty="0"/>
              <a:t> clause used in the previous module, now we will learn the rest.</a:t>
            </a: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28</a:t>
            </a:fld>
            <a:endParaRPr lang="en-US" dirty="0"/>
          </a:p>
        </p:txBody>
      </p:sp>
    </p:spTree>
    <p:extLst>
      <p:ext uri="{BB962C8B-B14F-4D97-AF65-F5344CB8AC3E}">
        <p14:creationId xmlns:p14="http://schemas.microsoft.com/office/powerpoint/2010/main" val="30687931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Step-by-step example of how the data region works. Keep in mind that in this example we only have parallel loop. In an actual program, we could have as many as we want. Memory allocation will begin at the start of the data region, and deallocate at the end.</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29</a:t>
            </a:fld>
            <a:endParaRPr lang="en-US" dirty="0"/>
          </a:p>
        </p:txBody>
      </p:sp>
    </p:spTree>
    <p:extLst>
      <p:ext uri="{BB962C8B-B14F-4D97-AF65-F5344CB8AC3E}">
        <p14:creationId xmlns:p14="http://schemas.microsoft.com/office/powerpoint/2010/main" val="28569669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various times in your program, you may need to synchronize data between the host and device.  For example, you may periodically want to output intermediate data to a file so need to copy a variable back to the host.  To do this, OpenACC provides the “update” directive.  It has two clauses, “self” or sometime called “host”, which states that at this point in the program, the data should be copied back to the host.  “device” states that the data should be copied to the device.  You put the variable or variables to copy in a comma delimited list within the parenthesis.  Use the same array shaping syntax as other data clauses, i.e. begging element, colon, number of elements to copy.  Sub-arrays can be used and the data needs not be contiguous but is more performant if it is.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35</a:t>
            </a:fld>
            <a:endParaRPr lang="en-US" dirty="0"/>
          </a:p>
        </p:txBody>
      </p:sp>
    </p:spTree>
    <p:extLst>
      <p:ext uri="{BB962C8B-B14F-4D97-AF65-F5344CB8AC3E}">
        <p14:creationId xmlns:p14="http://schemas.microsoft.com/office/powerpoint/2010/main" val="34510819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classic example for a data lifetime that’s not neatly structured is a C++ class. Member arrays are allocated in a constructor, freed in a destructor, and used throughout the class functions. How can we add a structured data region to this? We can’t.</a:t>
            </a:r>
          </a:p>
          <a:p>
            <a:endParaRPr lang="en-US" dirty="0"/>
          </a:p>
          <a:p>
            <a:r>
              <a:rPr lang="en-US" dirty="0"/>
              <a:t>“enter data” is an OpenACC directive; it is not two separate directives.</a:t>
            </a:r>
          </a:p>
          <a:p>
            <a:endParaRPr lang="en-US" dirty="0"/>
          </a:p>
          <a:p>
            <a:r>
              <a:rPr lang="en-US" dirty="0"/>
              <a:t>Enter data is used for device memory allocation. The two directives that work with this is create and copyin. Copyin will also copy data from Host to Device.</a:t>
            </a:r>
          </a:p>
          <a:p>
            <a:endParaRPr lang="en-US" dirty="0"/>
          </a:p>
          <a:p>
            <a:r>
              <a:rPr lang="en-US" dirty="0"/>
              <a:t>You can have as many enter data’s as you would like. </a:t>
            </a:r>
          </a:p>
          <a:p>
            <a:endParaRPr lang="en-US" dirty="0"/>
          </a:p>
          <a:p>
            <a:r>
              <a:rPr lang="en-US" dirty="0"/>
              <a:t>Unstructured Data Directives are not a “data region” in the same way that the structured one was. With the unstructured data directive, we can have multiple starting and ending points. Arrays that are allocated together can be deallocated at separate times.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37</a:t>
            </a:fld>
            <a:endParaRPr lang="en-US" dirty="0"/>
          </a:p>
        </p:txBody>
      </p:sp>
    </p:spTree>
    <p:extLst>
      <p:ext uri="{BB962C8B-B14F-4D97-AF65-F5344CB8AC3E}">
        <p14:creationId xmlns:p14="http://schemas.microsoft.com/office/powerpoint/2010/main" val="24973227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“exit data” is the other unstructured data directive.</a:t>
            </a:r>
          </a:p>
          <a:p>
            <a:endParaRPr lang="en-US" dirty="0"/>
          </a:p>
          <a:p>
            <a:r>
              <a:rPr lang="en-US" dirty="0"/>
              <a:t>Exit data is used for memory deallocation, and to copy data from the device to the host (device to CPU)</a:t>
            </a:r>
          </a:p>
          <a:p>
            <a:endParaRPr lang="en-US" dirty="0"/>
          </a:p>
          <a:p>
            <a:r>
              <a:rPr lang="en-US" dirty="0"/>
              <a:t>The largest benefit of the unstructured data directives is its ability to branch across multiple functions. This can be especially useful when implementing C/C++ Classes/Structs (which will be covered later.)</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38</a:t>
            </a:fld>
            <a:endParaRPr lang="en-US" dirty="0"/>
          </a:p>
        </p:txBody>
      </p:sp>
    </p:spTree>
    <p:extLst>
      <p:ext uri="{BB962C8B-B14F-4D97-AF65-F5344CB8AC3E}">
        <p14:creationId xmlns:p14="http://schemas.microsoft.com/office/powerpoint/2010/main" val="5676514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another example code. We have separate functions for array allocation/deallocation. This is the ideal scenario for unstructured data regions. By using these functions, we could have a code that allocates arrays at various points of the code. With these various allocations, it is hard to determine a single “starting point” for the data transfers. So instead of having a single starting point with a structured data region, we could simply do many device data allocations/deallocations.</a:t>
            </a:r>
          </a:p>
          <a:p>
            <a:endParaRPr lang="en-US" dirty="0"/>
          </a:p>
          <a:p>
            <a:r>
              <a:rPr lang="en-US" dirty="0"/>
              <a:t>This example isn’t very intense. However, these concepts could easily be applied to very large codes.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39</a:t>
            </a:fld>
            <a:endParaRPr lang="en-US" dirty="0"/>
          </a:p>
        </p:txBody>
      </p:sp>
    </p:spTree>
    <p:extLst>
      <p:ext uri="{BB962C8B-B14F-4D97-AF65-F5344CB8AC3E}">
        <p14:creationId xmlns:p14="http://schemas.microsoft.com/office/powerpoint/2010/main" val="4570720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example</a:t>
            </a:r>
            <a:r>
              <a:rPr lang="en-US" baseline="0" dirty="0"/>
              <a:t> for Fortran Derived Types would be a useful addition to this section.</a:t>
            </a: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40</a:t>
            </a:fld>
            <a:endParaRPr lang="en-US" dirty="0"/>
          </a:p>
        </p:txBody>
      </p:sp>
    </p:spTree>
    <p:extLst>
      <p:ext uri="{BB962C8B-B14F-4D97-AF65-F5344CB8AC3E}">
        <p14:creationId xmlns:p14="http://schemas.microsoft.com/office/powerpoint/2010/main" val="12089713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a:t>
            </a:fld>
            <a:endParaRPr lang="en-US" dirty="0"/>
          </a:p>
        </p:txBody>
      </p:sp>
    </p:spTree>
    <p:extLst>
      <p:ext uri="{BB962C8B-B14F-4D97-AF65-F5344CB8AC3E}">
        <p14:creationId xmlns:p14="http://schemas.microsoft.com/office/powerpoint/2010/main" val="38215975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43</a:t>
            </a:fld>
            <a:endParaRPr lang="en-US" dirty="0"/>
          </a:p>
        </p:txBody>
      </p:sp>
    </p:spTree>
    <p:extLst>
      <p:ext uri="{BB962C8B-B14F-4D97-AF65-F5344CB8AC3E}">
        <p14:creationId xmlns:p14="http://schemas.microsoft.com/office/powerpoint/2010/main" val="23922385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Resources for various things relating to OpenACC. The two recommended, free compilers for OpenACC are PGI and GCC. OpenACC is a new edition to GCC, and all of </a:t>
            </a:r>
            <a:r>
              <a:rPr lang="en-US" dirty="0" err="1"/>
              <a:t>OpenACC’s</a:t>
            </a:r>
            <a:r>
              <a:rPr lang="en-US" dirty="0"/>
              <a:t> features may not be supported yet.</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44</a:t>
            </a:fld>
            <a:endParaRPr lang="en-US" dirty="0"/>
          </a:p>
        </p:txBody>
      </p:sp>
    </p:spTree>
    <p:extLst>
      <p:ext uri="{BB962C8B-B14F-4D97-AF65-F5344CB8AC3E}">
        <p14:creationId xmlns:p14="http://schemas.microsoft.com/office/powerpoint/2010/main" val="1329548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CPU and GPU memory are completely separate. The CPU and GPU can only access their own memory. Before doing any computation on the GPU, the data must first be within the GPU memory.</a:t>
            </a:r>
          </a:p>
          <a:p>
            <a:endParaRPr lang="en-US" dirty="0"/>
          </a:p>
          <a:p>
            <a:r>
              <a:rPr lang="en-US" dirty="0"/>
              <a:t>This is a bit of an oversimplification, since it’s often possible to operate on the opposite memory, it’d just rarely desirable to do so.</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a:t>
            </a:fld>
            <a:endParaRPr lang="en-US" dirty="0"/>
          </a:p>
        </p:txBody>
      </p:sp>
    </p:spTree>
    <p:extLst>
      <p:ext uri="{BB962C8B-B14F-4D97-AF65-F5344CB8AC3E}">
        <p14:creationId xmlns:p14="http://schemas.microsoft.com/office/powerpoint/2010/main" val="30559888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CUDA Managed Memory is a technology that allows a single pointer to be dereferenced from either the CPU or GPU. Depending on where it’s dereferenced, the physical page of memory may need to get migrated between the two physical memories, but the user doesn’t have to think about it. For algorithms with a high degree of locality and data reuse, this may be sufficient. For other algorithms, it may result in the data being thrashed between the two physical memories.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6</a:t>
            </a:fld>
            <a:endParaRPr lang="en-US" dirty="0"/>
          </a:p>
        </p:txBody>
      </p:sp>
    </p:spTree>
    <p:extLst>
      <p:ext uri="{BB962C8B-B14F-4D97-AF65-F5344CB8AC3E}">
        <p14:creationId xmlns:p14="http://schemas.microsoft.com/office/powerpoint/2010/main" val="41759115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7</a:t>
            </a:fld>
            <a:endParaRPr lang="en-US" dirty="0"/>
          </a:p>
        </p:txBody>
      </p:sp>
    </p:spTree>
    <p:extLst>
      <p:ext uri="{BB962C8B-B14F-4D97-AF65-F5344CB8AC3E}">
        <p14:creationId xmlns:p14="http://schemas.microsoft.com/office/powerpoint/2010/main" val="8426741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managed memory the data always arrives just too late for the first access. Programmers can generally do better by manually putting the data where it’s needed and when it’s needed.</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8</a:t>
            </a:fld>
            <a:endParaRPr lang="en-US" dirty="0"/>
          </a:p>
        </p:txBody>
      </p:sp>
    </p:spTree>
    <p:extLst>
      <p:ext uri="{BB962C8B-B14F-4D97-AF65-F5344CB8AC3E}">
        <p14:creationId xmlns:p14="http://schemas.microsoft.com/office/powerpoint/2010/main" val="25814618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be discussing how to manage data movement with OpenACC in the next lecture, this section is only meant to motivate the need to manage data and why we’ll use CUDA Managed Memory.</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10</a:t>
            </a:fld>
            <a:endParaRPr lang="en-US" dirty="0"/>
          </a:p>
        </p:txBody>
      </p:sp>
    </p:spTree>
    <p:extLst>
      <p:ext uri="{BB962C8B-B14F-4D97-AF65-F5344CB8AC3E}">
        <p14:creationId xmlns:p14="http://schemas.microsoft.com/office/powerpoint/2010/main" val="4640426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Programming for a multicore accelerator tends to be simpler than programming for a GPU, mostly due to the need to manage the two memories.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11</a:t>
            </a:fld>
            <a:endParaRPr lang="en-US" dirty="0"/>
          </a:p>
        </p:txBody>
      </p:sp>
    </p:spTree>
    <p:extLst>
      <p:ext uri="{BB962C8B-B14F-4D97-AF65-F5344CB8AC3E}">
        <p14:creationId xmlns:p14="http://schemas.microsoft.com/office/powerpoint/2010/main" val="28706513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lecture, assume CUDA managed memory.  In the next module (Module 5) we will discuss the proper way for the programmer to handle data management.</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12</a:t>
            </a:fld>
            <a:endParaRPr lang="en-US" dirty="0"/>
          </a:p>
        </p:txBody>
      </p:sp>
    </p:spTree>
    <p:extLst>
      <p:ext uri="{BB962C8B-B14F-4D97-AF65-F5344CB8AC3E}">
        <p14:creationId xmlns:p14="http://schemas.microsoft.com/office/powerpoint/2010/main" val="3949439868"/>
      </p:ext>
    </p:extLst>
  </p:cSld>
  <p:clrMapOvr>
    <a:masterClrMapping/>
  </p:clrMapOvr>
</p:notes>
</file>

<file path=ppt/slideLayouts/_rels/slideLayout1.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6.png"/><Relationship Id="rId7"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7.png"/><Relationship Id="rId10" Type="http://schemas.microsoft.com/office/2007/relationships/hdphoto" Target="../media/hdphoto4.wdp"/><Relationship Id="rId4" Type="http://schemas.microsoft.com/office/2007/relationships/hdphoto" Target="../media/hdphoto1.wdp"/><Relationship Id="rId9"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1_Title Slide ">
    <p:bg>
      <p:bgPr>
        <a:solidFill>
          <a:schemeClr val="tx1"/>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a:ext>
            </a:extLst>
          </a:blip>
          <a:srcRect t="21875" b="21875"/>
          <a:stretch/>
        </p:blipFill>
        <p:spPr>
          <a:xfrm>
            <a:off x="0" y="0"/>
            <a:ext cx="10972800" cy="6172200"/>
          </a:xfrm>
          <a:prstGeom prst="rect">
            <a:avLst/>
          </a:prstGeom>
        </p:spPr>
      </p:pic>
      <p:sp>
        <p:nvSpPr>
          <p:cNvPr id="11" name="Rectangle 4"/>
          <p:cNvSpPr>
            <a:spLocks noGrp="1" noChangeArrowheads="1"/>
          </p:cNvSpPr>
          <p:nvPr userDrawn="1">
            <p:ph type="subTitle" idx="1"/>
          </p:nvPr>
        </p:nvSpPr>
        <p:spPr>
          <a:xfrm>
            <a:off x="433639" y="2349988"/>
            <a:ext cx="8972550" cy="369332"/>
          </a:xfrm>
        </p:spPr>
        <p:txBody>
          <a:bodyPr wrap="square" anchor="t">
            <a:spAutoFit/>
          </a:bodyPr>
          <a:lstStyle>
            <a:lvl1pPr marL="0" indent="0" algn="l">
              <a:lnSpc>
                <a:spcPct val="90000"/>
              </a:lnSpc>
              <a:spcBef>
                <a:spcPts val="600"/>
              </a:spcBef>
              <a:spcAft>
                <a:spcPts val="300"/>
              </a:spcAft>
              <a:buFontTx/>
              <a:buNone/>
              <a:defRPr sz="2000" b="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dirty="0"/>
              <a:t>Click to edit Master subtitle style</a:t>
            </a:r>
          </a:p>
        </p:txBody>
      </p:sp>
      <p:sp>
        <p:nvSpPr>
          <p:cNvPr id="305" name="Title 304"/>
          <p:cNvSpPr>
            <a:spLocks noGrp="1"/>
          </p:cNvSpPr>
          <p:nvPr userDrawn="1">
            <p:ph type="title" hasCustomPrompt="1"/>
          </p:nvPr>
        </p:nvSpPr>
        <p:spPr>
          <a:xfrm>
            <a:off x="433639" y="917182"/>
            <a:ext cx="8972550" cy="1419681"/>
          </a:xfrm>
        </p:spPr>
        <p:txBody>
          <a:bodyPr anchor="b">
            <a:noAutofit/>
          </a:bodyPr>
          <a:lstStyle>
            <a:lvl1pPr algn="l">
              <a:lnSpc>
                <a:spcPct val="90000"/>
              </a:lnSpc>
              <a:spcBef>
                <a:spcPts val="0"/>
              </a:spcBef>
              <a:defRPr sz="5200" b="0" cap="all" baseline="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dirty="0"/>
              <a:t>Click to edit master title style</a:t>
            </a:r>
          </a:p>
        </p:txBody>
      </p:sp>
      <p:grpSp>
        <p:nvGrpSpPr>
          <p:cNvPr id="8" name="Group 7"/>
          <p:cNvGrpSpPr/>
          <p:nvPr userDrawn="1"/>
        </p:nvGrpSpPr>
        <p:grpSpPr>
          <a:xfrm>
            <a:off x="-28075" y="0"/>
            <a:ext cx="187005" cy="6172200"/>
            <a:chOff x="311342" y="0"/>
            <a:chExt cx="401443" cy="6172200"/>
          </a:xfrm>
        </p:grpSpPr>
        <p:sp>
          <p:nvSpPr>
            <p:cNvPr id="10" name="Rectangle 9"/>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68551" y="5405553"/>
            <a:ext cx="1661097" cy="447845"/>
          </a:xfrm>
          <a:prstGeom prst="rect">
            <a:avLst/>
          </a:prstGeom>
        </p:spPr>
      </p:pic>
      <p:pic>
        <p:nvPicPr>
          <p:cNvPr id="14" name="Picture 13">
            <a:extLst>
              <a:ext uri="{FF2B5EF4-FFF2-40B4-BE49-F238E27FC236}">
                <a16:creationId xmlns:a16="http://schemas.microsoft.com/office/drawing/2014/main" id="{6FAD3C49-1800-4BDE-B1FE-7163D710217C}"/>
              </a:ext>
            </a:extLst>
          </p:cNvPr>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Lst>
          </a:blip>
          <a:stretch>
            <a:fillRect/>
          </a:stretch>
        </p:blipFill>
        <p:spPr>
          <a:xfrm>
            <a:off x="8379768" y="5691136"/>
            <a:ext cx="770828" cy="146766"/>
          </a:xfrm>
          <a:prstGeom prst="rect">
            <a:avLst/>
          </a:prstGeom>
        </p:spPr>
      </p:pic>
      <p:pic>
        <p:nvPicPr>
          <p:cNvPr id="15" name="Picture 2" descr="Image result for linux academy logo">
            <a:extLst>
              <a:ext uri="{FF2B5EF4-FFF2-40B4-BE49-F238E27FC236}">
                <a16:creationId xmlns:a16="http://schemas.microsoft.com/office/drawing/2014/main" id="{3436108F-6618-4532-A221-BD1DB8C6FC92}"/>
              </a:ext>
            </a:extLst>
          </p:cNvPr>
          <p:cNvPicPr>
            <a:picLocks noChangeAspect="1" noChangeArrowheads="1"/>
          </p:cNvPicPr>
          <p:nvPr userDrawn="1"/>
        </p:nvPicPr>
        <p:blipFill>
          <a:blip r:embed="rId7">
            <a:extLst>
              <a:ext uri="{BEBA8EAE-BF5A-486C-A8C5-ECC9F3942E4B}">
                <a14:imgProps xmlns:a14="http://schemas.microsoft.com/office/drawing/2010/main">
                  <a14:imgLayer r:embed="rId8">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9785204" y="5650758"/>
            <a:ext cx="932146" cy="20264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Image result for aws transparent logo">
            <a:extLst>
              <a:ext uri="{FF2B5EF4-FFF2-40B4-BE49-F238E27FC236}">
                <a16:creationId xmlns:a16="http://schemas.microsoft.com/office/drawing/2014/main" id="{0CE9890C-D1A7-4452-833D-3C91828C17EA}"/>
              </a:ext>
            </a:extLst>
          </p:cNvPr>
          <p:cNvPicPr>
            <a:picLocks noChangeAspect="1" noChangeArrowheads="1"/>
          </p:cNvPicPr>
          <p:nvPr userDrawn="1"/>
        </p:nvPicPr>
        <p:blipFill>
          <a:blip r:embed="rId9">
            <a:extLst>
              <a:ext uri="{BEBA8EAE-BF5A-486C-A8C5-ECC9F3942E4B}">
                <a14:imgProps xmlns:a14="http://schemas.microsoft.com/office/drawing/2010/main">
                  <a14:imgLayer r:embed="rId10">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9245086" y="5650758"/>
            <a:ext cx="451890" cy="2704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11178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19641" y="649796"/>
            <a:ext cx="9976104" cy="590931"/>
          </a:xfrm>
        </p:spPr>
        <p:txBody>
          <a:bodyPr/>
          <a:lstStyle>
            <a:lvl1pPr algn="l">
              <a:defRPr b="0" baseline="0">
                <a:solidFill>
                  <a:schemeClr val="bg1"/>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a:xfrm>
            <a:off x="436740" y="2103035"/>
            <a:ext cx="9948672" cy="3718925"/>
          </a:xfrm>
        </p:spPr>
        <p:txBody>
          <a:bodyPr/>
          <a:lstStyle>
            <a:lvl1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1pPr>
            <a:lvl2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2pPr>
            <a:lvl3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19641" y="1188030"/>
            <a:ext cx="9976104" cy="525463"/>
          </a:xfrm>
        </p:spPr>
        <p:txBody>
          <a:bodyPr/>
          <a:lstStyle>
            <a:lvl1pPr marL="0" indent="0" algn="l">
              <a:buFontTx/>
              <a:buNone/>
              <a:defRPr sz="2400" b="0">
                <a:solidFill>
                  <a:schemeClr val="tx2"/>
                </a:solidFill>
                <a:latin typeface="Arial" panose="020B0604020202020204" pitchFamily="34" charset="0"/>
                <a:cs typeface="Arial" panose="020B0604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grpSp>
        <p:nvGrpSpPr>
          <p:cNvPr id="15" name="Group 14"/>
          <p:cNvGrpSpPr/>
          <p:nvPr userDrawn="1"/>
        </p:nvGrpSpPr>
        <p:grpSpPr>
          <a:xfrm>
            <a:off x="-28075" y="0"/>
            <a:ext cx="187005" cy="6172200"/>
            <a:chOff x="311342" y="0"/>
            <a:chExt cx="401443" cy="6172200"/>
          </a:xfrm>
        </p:grpSpPr>
        <p:sp>
          <p:nvSpPr>
            <p:cNvPr id="16" name="Rectangle 15"/>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937016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ransition - Blue">
    <p:spTree>
      <p:nvGrpSpPr>
        <p:cNvPr id="1" name=""/>
        <p:cNvGrpSpPr/>
        <p:nvPr/>
      </p:nvGrpSpPr>
      <p:grpSpPr>
        <a:xfrm>
          <a:off x="0" y="0"/>
          <a:ext cx="0" cy="0"/>
          <a:chOff x="0" y="0"/>
          <a:chExt cx="0" cy="0"/>
        </a:xfrm>
      </p:grpSpPr>
      <p:sp>
        <p:nvSpPr>
          <p:cNvPr id="3" name="Rectangle 2"/>
          <p:cNvSpPr/>
          <p:nvPr userDrawn="1"/>
        </p:nvSpPr>
        <p:spPr>
          <a:xfrm>
            <a:off x="0" y="0"/>
            <a:ext cx="10972800" cy="53464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2377739"/>
            <a:ext cx="9976104" cy="590931"/>
          </a:xfrm>
        </p:spPr>
        <p:txBody>
          <a:bodyPr anchor="ctr"/>
          <a:lstStyle>
            <a:lvl1pPr algn="ctr">
              <a:defRPr>
                <a:solidFill>
                  <a:schemeClr val="tx1"/>
                </a:solidFill>
              </a:defRPr>
            </a:lvl1pPr>
          </a:lstStyle>
          <a:p>
            <a:r>
              <a:rPr lang="en-US" dirty="0"/>
              <a:t>Click to edit Master title style</a:t>
            </a:r>
          </a:p>
        </p:txBody>
      </p:sp>
      <p:grpSp>
        <p:nvGrpSpPr>
          <p:cNvPr id="4" name="Group 3"/>
          <p:cNvGrpSpPr/>
          <p:nvPr userDrawn="1"/>
        </p:nvGrpSpPr>
        <p:grpSpPr>
          <a:xfrm>
            <a:off x="-28075" y="0"/>
            <a:ext cx="187005" cy="6172200"/>
            <a:chOff x="311342" y="0"/>
            <a:chExt cx="401443" cy="6172200"/>
          </a:xfrm>
        </p:grpSpPr>
        <p:sp>
          <p:nvSpPr>
            <p:cNvPr id="5" name="Rectangle 4"/>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751105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6" name="Rectangle 5"/>
          <p:cNvSpPr/>
          <p:nvPr userDrawn="1"/>
        </p:nvSpPr>
        <p:spPr>
          <a:xfrm>
            <a:off x="160020" y="2165063"/>
            <a:ext cx="10812780" cy="318134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685408" y="3026024"/>
            <a:ext cx="8805227" cy="624769"/>
          </a:xfrm>
        </p:spPr>
        <p:txBody>
          <a:bodyPr/>
          <a:lstStyle>
            <a:lvl1pPr marL="0" indent="0">
              <a:buClr>
                <a:schemeClr val="bg2"/>
              </a:buClr>
              <a:buSzPct val="100000"/>
              <a:buFontTx/>
              <a:buNone/>
              <a:defRPr sz="2800">
                <a:solidFill>
                  <a:schemeClr val="tx1"/>
                </a:solidFill>
              </a:defRPr>
            </a:lvl1pPr>
            <a:lvl2pPr marL="571500" indent="0">
              <a:buClr>
                <a:schemeClr val="bg2"/>
              </a:buClr>
              <a:buSzPct val="100000"/>
              <a:buFontTx/>
              <a:buNone/>
              <a:defRPr sz="2400">
                <a:solidFill>
                  <a:schemeClr val="tx1"/>
                </a:solidFill>
              </a:defRPr>
            </a:lvl2pPr>
            <a:lvl3pPr marL="1089025" indent="0">
              <a:buClr>
                <a:schemeClr val="bg2"/>
              </a:buClr>
              <a:buSzPct val="100000"/>
              <a:buFontTx/>
              <a:buNone/>
              <a:defRPr sz="2400">
                <a:solidFill>
                  <a:schemeClr val="tx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p:txBody>
      </p:sp>
      <p:sp>
        <p:nvSpPr>
          <p:cNvPr id="5" name="Text Placeholder 4"/>
          <p:cNvSpPr>
            <a:spLocks noGrp="1"/>
          </p:cNvSpPr>
          <p:nvPr>
            <p:ph type="body" sz="quarter" idx="10"/>
          </p:nvPr>
        </p:nvSpPr>
        <p:spPr>
          <a:xfrm>
            <a:off x="1685408" y="4039406"/>
            <a:ext cx="8805227" cy="525463"/>
          </a:xfrm>
        </p:spPr>
        <p:txBody>
          <a:bodyPr/>
          <a:lstStyle>
            <a:lvl1pPr marL="0" indent="0" algn="l">
              <a:buFontTx/>
              <a:buNone/>
              <a:defRPr sz="1800" b="0">
                <a:solidFill>
                  <a:schemeClr val="tx1"/>
                </a:solidFill>
                <a:latin typeface="Arial" panose="020B0604020202020204" pitchFamily="34" charset="0"/>
                <a:cs typeface="Arial" panose="020B0604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
        <p:nvSpPr>
          <p:cNvPr id="16" name="Rectangle 15"/>
          <p:cNvSpPr/>
          <p:nvPr userDrawn="1"/>
        </p:nvSpPr>
        <p:spPr>
          <a:xfrm>
            <a:off x="39303" y="1274332"/>
            <a:ext cx="1603324" cy="1475018"/>
          </a:xfrm>
          <a:prstGeom prst="rect">
            <a:avLst/>
          </a:prstGeom>
          <a:noFill/>
        </p:spPr>
        <p:txBody>
          <a:bodyPr wrap="none" lIns="91440" tIns="45720" rIns="91440" bIns="45720">
            <a:noAutofit/>
          </a:bodyPr>
          <a:lstStyle/>
          <a:p>
            <a:pPr algn="ctr"/>
            <a:r>
              <a:rPr lang="en-US" sz="19900" b="0" kern="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rPr>
              <a:t>“</a:t>
            </a:r>
            <a:endParaRPr lang="en-US" sz="19900" b="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endParaRPr>
          </a:p>
        </p:txBody>
      </p:sp>
      <p:sp>
        <p:nvSpPr>
          <p:cNvPr id="17" name="Rectangle 16"/>
          <p:cNvSpPr/>
          <p:nvPr userDrawn="1"/>
        </p:nvSpPr>
        <p:spPr>
          <a:xfrm rot="10800000">
            <a:off x="9303106" y="4972804"/>
            <a:ext cx="1603324" cy="1264024"/>
          </a:xfrm>
          <a:prstGeom prst="rect">
            <a:avLst/>
          </a:prstGeom>
          <a:noFill/>
        </p:spPr>
        <p:txBody>
          <a:bodyPr wrap="none" lIns="91440" tIns="45720" rIns="91440" bIns="45720">
            <a:noAutofit/>
          </a:bodyPr>
          <a:lstStyle/>
          <a:p>
            <a:pPr algn="ctr"/>
            <a:r>
              <a:rPr lang="en-US" sz="19900" b="0" kern="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rPr>
              <a:t>“</a:t>
            </a:r>
            <a:endParaRPr lang="en-US" sz="19900" b="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92211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with Photograph">
    <p:spTree>
      <p:nvGrpSpPr>
        <p:cNvPr id="1" name=""/>
        <p:cNvGrpSpPr/>
        <p:nvPr/>
      </p:nvGrpSpPr>
      <p:grpSpPr>
        <a:xfrm>
          <a:off x="0" y="0"/>
          <a:ext cx="0" cy="0"/>
          <a:chOff x="0" y="0"/>
          <a:chExt cx="0" cy="0"/>
        </a:xfrm>
      </p:grpSpPr>
      <p:sp>
        <p:nvSpPr>
          <p:cNvPr id="2" name="Title 1"/>
          <p:cNvSpPr>
            <a:spLocks noGrp="1"/>
          </p:cNvSpPr>
          <p:nvPr>
            <p:ph type="title"/>
          </p:nvPr>
        </p:nvSpPr>
        <p:spPr>
          <a:xfrm>
            <a:off x="476791" y="633526"/>
            <a:ext cx="5922117" cy="618631"/>
          </a:xfrm>
        </p:spPr>
        <p:txBody>
          <a:bodyPr/>
          <a:lstStyle>
            <a:lvl1pPr algn="l">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2064" y="2103035"/>
            <a:ext cx="5905833" cy="3693758"/>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8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76791" y="1183333"/>
            <a:ext cx="5922117" cy="525463"/>
          </a:xfrm>
        </p:spPr>
        <p:txBody>
          <a:bodyPr/>
          <a:lstStyle>
            <a:lvl1pPr marL="0" indent="0" algn="l">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33036661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76791" y="661226"/>
            <a:ext cx="9976104" cy="590931"/>
          </a:xfrm>
        </p:spPr>
        <p:txBody>
          <a:bodyPr/>
          <a:lstStyle>
            <a:lvl1pPr algn="l">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9566308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cap="all" baseline="0"/>
            </a:lvl1pPr>
          </a:lstStyle>
          <a:p>
            <a:r>
              <a:rPr lang="en-US" dirty="0"/>
              <a:t>Click to edit Master title style</a:t>
            </a:r>
          </a:p>
        </p:txBody>
      </p:sp>
      <p:sp>
        <p:nvSpPr>
          <p:cNvPr id="3" name="Content Placeholder 2"/>
          <p:cNvSpPr>
            <a:spLocks noGrp="1"/>
          </p:cNvSpPr>
          <p:nvPr>
            <p:ph idx="1"/>
          </p:nvPr>
        </p:nvSpPr>
        <p:spPr/>
        <p:txBody>
          <a:bodyPr/>
          <a:lstStyle>
            <a:lvl1pPr>
              <a:buSzPct val="100000"/>
              <a:buFontTx/>
              <a:buBlip>
                <a:blip r:embed="rId2"/>
              </a:buBlip>
              <a:defRPr/>
            </a:lvl1pPr>
            <a:lvl2pPr>
              <a:buSzPct val="100000"/>
              <a:buFontTx/>
              <a:buBlip>
                <a:blip r:embed="rId2"/>
              </a:buBlip>
              <a:defRPr/>
            </a:lvl2pPr>
            <a:lvl3pPr>
              <a:buSzPct val="100000"/>
              <a:buFontTx/>
              <a:buBlip>
                <a:blip r:embed="rId2"/>
              </a:buBlip>
              <a:defRPr sz="1800"/>
            </a:lvl3pPr>
            <a:lvl4pPr>
              <a:defRPr sz="1800">
                <a:solidFill>
                  <a:schemeClr val="tx1"/>
                </a:solidFill>
                <a:latin typeface="Trebuchet MS" pitchFamily="34" charset="0"/>
              </a:defRPr>
            </a:lvl4pPr>
            <a:lvl5pPr>
              <a:defRPr sz="1800">
                <a:solidFill>
                  <a:schemeClr val="tx1"/>
                </a:solidFill>
                <a:latin typeface="Trebuchet MS"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91883661"/>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3.png"/><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21036" y="653532"/>
            <a:ext cx="9973315" cy="590931"/>
          </a:xfrm>
          <a:prstGeom prst="rect">
            <a:avLst/>
          </a:prstGeom>
          <a:noFill/>
          <a:ln w="9525">
            <a:noFill/>
            <a:miter lim="800000"/>
            <a:headEnd/>
            <a:tailEnd/>
          </a:ln>
        </p:spPr>
        <p:txBody>
          <a:bodyPr vert="horz" wrap="square" lIns="91440" tIns="45720" rIns="91440" bIns="45720" numCol="1" anchor="b" anchorCtr="0" compatLnSpc="1">
            <a:prstTxWarp prst="textNoShape">
              <a:avLst/>
            </a:prstTxWarp>
            <a:noAutofit/>
          </a:bodyPr>
          <a:lstStyle/>
          <a:p>
            <a:pPr lvl="0"/>
            <a:r>
              <a:rPr lang="en-US" dirty="0"/>
              <a:t>Click to edit Master title style</a:t>
            </a:r>
          </a:p>
        </p:txBody>
      </p:sp>
      <p:sp>
        <p:nvSpPr>
          <p:cNvPr id="1027" name="Rectangle 3"/>
          <p:cNvSpPr>
            <a:spLocks noGrp="1" noChangeArrowheads="1"/>
          </p:cNvSpPr>
          <p:nvPr>
            <p:ph type="body" idx="1"/>
          </p:nvPr>
        </p:nvSpPr>
        <p:spPr bwMode="auto">
          <a:xfrm>
            <a:off x="437392" y="2105237"/>
            <a:ext cx="9948931" cy="390804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p:txBody>
      </p:sp>
      <p:grpSp>
        <p:nvGrpSpPr>
          <p:cNvPr id="25" name="Group 24"/>
          <p:cNvGrpSpPr/>
          <p:nvPr userDrawn="1"/>
        </p:nvGrpSpPr>
        <p:grpSpPr>
          <a:xfrm>
            <a:off x="-28075" y="0"/>
            <a:ext cx="187005" cy="6172200"/>
            <a:chOff x="311342" y="0"/>
            <a:chExt cx="401443" cy="6172200"/>
          </a:xfrm>
        </p:grpSpPr>
        <p:sp>
          <p:nvSpPr>
            <p:cNvPr id="26" name="Rectangle 25"/>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496574" y="5769221"/>
            <a:ext cx="770828" cy="207821"/>
          </a:xfrm>
          <a:prstGeom prst="rect">
            <a:avLst/>
          </a:prstGeom>
        </p:spPr>
      </p:pic>
      <p:pic>
        <p:nvPicPr>
          <p:cNvPr id="4" name="Picture 3">
            <a:extLst>
              <a:ext uri="{FF2B5EF4-FFF2-40B4-BE49-F238E27FC236}">
                <a16:creationId xmlns:a16="http://schemas.microsoft.com/office/drawing/2014/main" id="{45575F35-3729-40A0-95E4-6794AFCCE0C3}"/>
              </a:ext>
            </a:extLst>
          </p:cNvPr>
          <p:cNvPicPr>
            <a:picLocks noChangeAspect="1"/>
          </p:cNvPicPr>
          <p:nvPr userDrawn="1"/>
        </p:nvPicPr>
        <p:blipFill>
          <a:blip r:embed="rId10"/>
          <a:stretch>
            <a:fillRect/>
          </a:stretch>
        </p:blipFill>
        <p:spPr>
          <a:xfrm>
            <a:off x="2204364" y="5786910"/>
            <a:ext cx="634608" cy="196420"/>
          </a:xfrm>
          <a:prstGeom prst="rect">
            <a:avLst/>
          </a:prstGeom>
        </p:spPr>
      </p:pic>
      <p:pic>
        <p:nvPicPr>
          <p:cNvPr id="6" name="Picture 5">
            <a:extLst>
              <a:ext uri="{FF2B5EF4-FFF2-40B4-BE49-F238E27FC236}">
                <a16:creationId xmlns:a16="http://schemas.microsoft.com/office/drawing/2014/main" id="{EF92A556-0D8E-4E6C-929B-9B83306DD6A9}"/>
              </a:ext>
            </a:extLst>
          </p:cNvPr>
          <p:cNvPicPr>
            <a:picLocks noChangeAspect="1"/>
          </p:cNvPicPr>
          <p:nvPr userDrawn="1"/>
        </p:nvPicPr>
        <p:blipFill>
          <a:blip r:embed="rId11"/>
          <a:stretch>
            <a:fillRect/>
          </a:stretch>
        </p:blipFill>
        <p:spPr>
          <a:xfrm>
            <a:off x="1433536" y="5769314"/>
            <a:ext cx="770828" cy="146766"/>
          </a:xfrm>
          <a:prstGeom prst="rect">
            <a:avLst/>
          </a:prstGeom>
        </p:spPr>
      </p:pic>
      <p:pic>
        <p:nvPicPr>
          <p:cNvPr id="7" name="Picture 2" descr="Image result for linux academy logo">
            <a:extLst>
              <a:ext uri="{FF2B5EF4-FFF2-40B4-BE49-F238E27FC236}">
                <a16:creationId xmlns:a16="http://schemas.microsoft.com/office/drawing/2014/main" id="{0506456F-E1B5-4045-B24F-09CCE06BBE45}"/>
              </a:ext>
            </a:extLst>
          </p:cNvPr>
          <p:cNvPicPr>
            <a:picLocks noChangeAspect="1" noChangeArrowheads="1"/>
          </p:cNvPicPr>
          <p:nvPr userDrawn="1"/>
        </p:nvPicPr>
        <p:blipFill>
          <a:blip r:embed="rId12">
            <a:extLst>
              <a:ext uri="{28A0092B-C50C-407E-A947-70E740481C1C}">
                <a14:useLocalDpi xmlns:a14="http://schemas.microsoft.com/office/drawing/2010/main" val="0"/>
              </a:ext>
            </a:extLst>
          </a:blip>
          <a:srcRect/>
          <a:stretch>
            <a:fillRect/>
          </a:stretch>
        </p:blipFill>
        <p:spPr bwMode="auto">
          <a:xfrm>
            <a:off x="2838972" y="5728936"/>
            <a:ext cx="932146" cy="2026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5690729"/>
      </p:ext>
    </p:extLst>
  </p:cSld>
  <p:clrMap bg1="dk2" tx1="lt1" bg2="dk1" tx2="lt2" accent1="accent1" accent2="accent2" accent3="accent3" accent4="accent4" accent5="accent5" accent6="accent6" hlink="hlink" folHlink="folHlink"/>
  <p:sldLayoutIdLst>
    <p:sldLayoutId id="2147483981" r:id="rId1"/>
    <p:sldLayoutId id="2147483896" r:id="rId2"/>
    <p:sldLayoutId id="2147483954" r:id="rId3"/>
    <p:sldLayoutId id="2147483917" r:id="rId4"/>
    <p:sldLayoutId id="2147483969" r:id="rId5"/>
    <p:sldLayoutId id="2147483919" r:id="rId6"/>
    <p:sldLayoutId id="2147483983" r:id="rId7"/>
  </p:sldLayoutIdLst>
  <p:hf hdr="0" ftr="0" dt="0"/>
  <p:txStyles>
    <p:titleStyle>
      <a:lvl1pPr algn="l" rtl="0" fontAlgn="base">
        <a:lnSpc>
          <a:spcPct val="90000"/>
        </a:lnSpc>
        <a:spcBef>
          <a:spcPct val="0"/>
        </a:spcBef>
        <a:spcAft>
          <a:spcPct val="0"/>
        </a:spcAft>
        <a:defRPr sz="3600" b="0" i="0" u="none" cap="all" baseline="0">
          <a:solidFill>
            <a:schemeClr val="bg1"/>
          </a:solidFill>
          <a:latin typeface="Arial" panose="020B0604020202020204" pitchFamily="34" charset="0"/>
          <a:ea typeface="+mj-ea"/>
          <a:cs typeface="Arial" panose="020B0604020202020204" pitchFamily="34" charset="0"/>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p:titleStyle>
    <p:body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3.xml"/><Relationship Id="rId1" Type="http://schemas.openxmlformats.org/officeDocument/2006/relationships/tags" Target="../tags/tag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5.xml"/><Relationship Id="rId1" Type="http://schemas.openxmlformats.org/officeDocument/2006/relationships/tags" Target="../tags/tag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slideLayout" Target="../slideLayouts/slideLayout6.xml"/><Relationship Id="rId5" Type="http://schemas.openxmlformats.org/officeDocument/2006/relationships/tags" Target="../tags/tag10.xml"/><Relationship Id="rId4" Type="http://schemas.openxmlformats.org/officeDocument/2006/relationships/tags" Target="../tags/tag9.xml"/></Relationships>
</file>

<file path=ppt/slides/_rels/slide31.xml.rels><?xml version="1.0" encoding="UTF-8" standalone="yes"?>
<Relationships xmlns="http://schemas.openxmlformats.org/package/2006/relationships"><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tags" Target="../tags/tag11.xml"/><Relationship Id="rId6" Type="http://schemas.openxmlformats.org/officeDocument/2006/relationships/slideLayout" Target="../slideLayouts/slideLayout6.xml"/><Relationship Id="rId5" Type="http://schemas.openxmlformats.org/officeDocument/2006/relationships/tags" Target="../tags/tag15.xml"/><Relationship Id="rId4" Type="http://schemas.openxmlformats.org/officeDocument/2006/relationships/tags" Target="../tags/tag14.xml"/></Relationships>
</file>

<file path=ppt/slides/_rels/slide32.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8" Type="http://schemas.openxmlformats.org/officeDocument/2006/relationships/hyperlink" Target="https://www.openacc.org/events" TargetMode="External"/><Relationship Id="rId13" Type="http://schemas.openxmlformats.org/officeDocument/2006/relationships/hyperlink" Target="https://www.pgroup.com/products/community.htm" TargetMode="External"/><Relationship Id="rId3" Type="http://schemas.openxmlformats.org/officeDocument/2006/relationships/image" Target="../media/image15.png"/><Relationship Id="rId7" Type="http://schemas.openxmlformats.org/officeDocument/2006/relationships/hyperlink" Target="https://www.openacc.org/success-stories" TargetMode="External"/><Relationship Id="rId12" Type="http://schemas.openxmlformats.org/officeDocument/2006/relationships/hyperlink" Target="https://www.openacc.org/tools"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19.png"/><Relationship Id="rId5" Type="http://schemas.openxmlformats.org/officeDocument/2006/relationships/hyperlink" Target="https://www.openacc.org/resources" TargetMode="External"/><Relationship Id="rId10" Type="http://schemas.openxmlformats.org/officeDocument/2006/relationships/image" Target="../media/image18.png"/><Relationship Id="rId4" Type="http://schemas.openxmlformats.org/officeDocument/2006/relationships/image" Target="../media/image16.png"/><Relationship Id="rId9" Type="http://schemas.openxmlformats.org/officeDocument/2006/relationships/hyperlink" Target="https://gcc.gnu.org/wiki/OpenACC" TargetMode="External"/><Relationship Id="rId14"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433639" y="2349988"/>
            <a:ext cx="8972550" cy="369332"/>
          </a:xfrm>
        </p:spPr>
        <p:txBody>
          <a:bodyPr/>
          <a:lstStyle/>
          <a:p>
            <a:r>
              <a:rPr lang="en-US" dirty="0"/>
              <a:t>Bharat Kumar</a:t>
            </a:r>
          </a:p>
        </p:txBody>
      </p:sp>
      <p:sp>
        <p:nvSpPr>
          <p:cNvPr id="3" name="Title 2"/>
          <p:cNvSpPr>
            <a:spLocks noGrp="1"/>
          </p:cNvSpPr>
          <p:nvPr>
            <p:ph type="title"/>
          </p:nvPr>
        </p:nvSpPr>
        <p:spPr>
          <a:xfrm>
            <a:off x="433639" y="917182"/>
            <a:ext cx="10165674" cy="1419681"/>
          </a:xfrm>
        </p:spPr>
        <p:txBody>
          <a:bodyPr/>
          <a:lstStyle/>
          <a:p>
            <a:r>
              <a:rPr lang="en-US" sz="4800" b="1" dirty="0">
                <a:effectLst/>
              </a:rPr>
              <a:t>OpenACC Data Management</a:t>
            </a:r>
            <a:endParaRPr lang="en-US" sz="4800" dirty="0"/>
          </a:p>
        </p:txBody>
      </p:sp>
    </p:spTree>
    <p:extLst>
      <p:ext uri="{BB962C8B-B14F-4D97-AF65-F5344CB8AC3E}">
        <p14:creationId xmlns:p14="http://schemas.microsoft.com/office/powerpoint/2010/main" val="20025263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Basic data management</a:t>
            </a:r>
          </a:p>
        </p:txBody>
      </p:sp>
    </p:spTree>
    <p:extLst>
      <p:ext uri="{BB962C8B-B14F-4D97-AF65-F5344CB8AC3E}">
        <p14:creationId xmlns:p14="http://schemas.microsoft.com/office/powerpoint/2010/main" val="724921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0E847-DFF6-4EA1-B32B-5C5648CFFC88}"/>
              </a:ext>
            </a:extLst>
          </p:cNvPr>
          <p:cNvSpPr>
            <a:spLocks noGrp="1"/>
          </p:cNvSpPr>
          <p:nvPr>
            <p:ph type="title"/>
          </p:nvPr>
        </p:nvSpPr>
        <p:spPr/>
        <p:txBody>
          <a:bodyPr/>
          <a:lstStyle/>
          <a:p>
            <a:r>
              <a:rPr lang="en-US" dirty="0"/>
              <a:t>Basic data management</a:t>
            </a:r>
          </a:p>
        </p:txBody>
      </p:sp>
      <p:sp>
        <p:nvSpPr>
          <p:cNvPr id="3" name="Content Placeholder 2">
            <a:extLst>
              <a:ext uri="{FF2B5EF4-FFF2-40B4-BE49-F238E27FC236}">
                <a16:creationId xmlns:a16="http://schemas.microsoft.com/office/drawing/2014/main" id="{71C72FA2-5D0A-4F77-AD92-D154F6C8B666}"/>
              </a:ext>
            </a:extLst>
          </p:cNvPr>
          <p:cNvSpPr>
            <a:spLocks noGrp="1"/>
          </p:cNvSpPr>
          <p:nvPr>
            <p:ph idx="1"/>
          </p:nvPr>
        </p:nvSpPr>
        <p:spPr>
          <a:xfrm>
            <a:off x="436739" y="2103035"/>
            <a:ext cx="5488931" cy="3718925"/>
          </a:xfrm>
        </p:spPr>
        <p:txBody>
          <a:bodyPr/>
          <a:lstStyle/>
          <a:p>
            <a:r>
              <a:rPr lang="en-US" dirty="0"/>
              <a:t>The </a:t>
            </a:r>
            <a:r>
              <a:rPr lang="en-US" b="1" dirty="0"/>
              <a:t>host</a:t>
            </a:r>
            <a:r>
              <a:rPr lang="en-US" dirty="0"/>
              <a:t> is traditionally a CPU</a:t>
            </a:r>
          </a:p>
          <a:p>
            <a:r>
              <a:rPr lang="en-US" dirty="0"/>
              <a:t>The </a:t>
            </a:r>
            <a:r>
              <a:rPr lang="en-US" b="1" dirty="0"/>
              <a:t>device</a:t>
            </a:r>
            <a:r>
              <a:rPr lang="en-US" dirty="0"/>
              <a:t> is some parallel accelerator</a:t>
            </a:r>
          </a:p>
          <a:p>
            <a:r>
              <a:rPr lang="en-US" dirty="0"/>
              <a:t>When our target hardware is multicore, the host and device are the same, meaning that their memory is also the same</a:t>
            </a:r>
          </a:p>
          <a:p>
            <a:r>
              <a:rPr lang="en-US" dirty="0"/>
              <a:t>There is no need to explicitly manage data when using a shared memory accelerator, such as the multicore target</a:t>
            </a:r>
          </a:p>
        </p:txBody>
      </p:sp>
      <p:sp>
        <p:nvSpPr>
          <p:cNvPr id="4" name="Text Placeholder 3">
            <a:extLst>
              <a:ext uri="{FF2B5EF4-FFF2-40B4-BE49-F238E27FC236}">
                <a16:creationId xmlns:a16="http://schemas.microsoft.com/office/drawing/2014/main" id="{BED7FBB3-28D4-4515-8634-A9C9A05DA056}"/>
              </a:ext>
            </a:extLst>
          </p:cNvPr>
          <p:cNvSpPr>
            <a:spLocks noGrp="1"/>
          </p:cNvSpPr>
          <p:nvPr>
            <p:ph type="body" sz="quarter" idx="10"/>
          </p:nvPr>
        </p:nvSpPr>
        <p:spPr/>
        <p:txBody>
          <a:bodyPr/>
          <a:lstStyle/>
          <a:p>
            <a:r>
              <a:rPr lang="en-US" dirty="0"/>
              <a:t>Between the host and device</a:t>
            </a:r>
          </a:p>
        </p:txBody>
      </p:sp>
      <p:sp>
        <p:nvSpPr>
          <p:cNvPr id="5" name="Rectangle: Rounded Corners 4">
            <a:extLst>
              <a:ext uri="{FF2B5EF4-FFF2-40B4-BE49-F238E27FC236}">
                <a16:creationId xmlns:a16="http://schemas.microsoft.com/office/drawing/2014/main" id="{949BC4B0-BC38-4BC1-8E6B-2B8C34D5C7D5}"/>
              </a:ext>
            </a:extLst>
          </p:cNvPr>
          <p:cNvSpPr/>
          <p:nvPr/>
        </p:nvSpPr>
        <p:spPr>
          <a:xfrm>
            <a:off x="6244206" y="1713494"/>
            <a:ext cx="1638300" cy="1038225"/>
          </a:xfrm>
          <a:prstGeom prst="roundRect">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Host</a:t>
            </a:r>
          </a:p>
        </p:txBody>
      </p:sp>
      <p:sp>
        <p:nvSpPr>
          <p:cNvPr id="6" name="Rectangle: Rounded Corners 5">
            <a:extLst>
              <a:ext uri="{FF2B5EF4-FFF2-40B4-BE49-F238E27FC236}">
                <a16:creationId xmlns:a16="http://schemas.microsoft.com/office/drawing/2014/main" id="{754C8F15-3EC7-4D91-AB49-AF52417C96A2}"/>
              </a:ext>
            </a:extLst>
          </p:cNvPr>
          <p:cNvSpPr/>
          <p:nvPr/>
        </p:nvSpPr>
        <p:spPr>
          <a:xfrm>
            <a:off x="8541683" y="1713493"/>
            <a:ext cx="2219325" cy="1995869"/>
          </a:xfrm>
          <a:prstGeom prst="roundRect">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Device</a:t>
            </a:r>
          </a:p>
        </p:txBody>
      </p:sp>
      <p:sp>
        <p:nvSpPr>
          <p:cNvPr id="7" name="Rectangle: Rounded Corners 6">
            <a:extLst>
              <a:ext uri="{FF2B5EF4-FFF2-40B4-BE49-F238E27FC236}">
                <a16:creationId xmlns:a16="http://schemas.microsoft.com/office/drawing/2014/main" id="{7CEEB18D-F732-4D9D-AD48-1076C8C36D3F}"/>
              </a:ext>
            </a:extLst>
          </p:cNvPr>
          <p:cNvSpPr/>
          <p:nvPr/>
        </p:nvSpPr>
        <p:spPr>
          <a:xfrm>
            <a:off x="6244206" y="3537910"/>
            <a:ext cx="1638300" cy="2259415"/>
          </a:xfrm>
          <a:prstGeom prst="roundRect">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Host Memory</a:t>
            </a:r>
          </a:p>
        </p:txBody>
      </p:sp>
      <p:sp>
        <p:nvSpPr>
          <p:cNvPr id="8" name="Rectangle: Rounded Corners 7">
            <a:extLst>
              <a:ext uri="{FF2B5EF4-FFF2-40B4-BE49-F238E27FC236}">
                <a16:creationId xmlns:a16="http://schemas.microsoft.com/office/drawing/2014/main" id="{96523DB8-C42A-4C2F-B1CD-0978B45E428C}"/>
              </a:ext>
            </a:extLst>
          </p:cNvPr>
          <p:cNvSpPr/>
          <p:nvPr/>
        </p:nvSpPr>
        <p:spPr>
          <a:xfrm>
            <a:off x="8541682" y="4667617"/>
            <a:ext cx="2219325" cy="1126746"/>
          </a:xfrm>
          <a:prstGeom prst="roundRect">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Device Memory</a:t>
            </a:r>
          </a:p>
        </p:txBody>
      </p:sp>
      <p:sp>
        <p:nvSpPr>
          <p:cNvPr id="9" name="Arrow: Up-Down 8">
            <a:extLst>
              <a:ext uri="{FF2B5EF4-FFF2-40B4-BE49-F238E27FC236}">
                <a16:creationId xmlns:a16="http://schemas.microsoft.com/office/drawing/2014/main" id="{D4DBC77D-D0DF-43E9-B90A-7B3D0ECA8935}"/>
              </a:ext>
            </a:extLst>
          </p:cNvPr>
          <p:cNvSpPr/>
          <p:nvPr/>
        </p:nvSpPr>
        <p:spPr>
          <a:xfrm>
            <a:off x="6793801" y="2811018"/>
            <a:ext cx="539109" cy="681259"/>
          </a:xfrm>
          <a:prstGeom prst="upDownArrow">
            <a:avLst>
              <a:gd name="adj1" fmla="val 50000"/>
              <a:gd name="adj2" fmla="val 32332"/>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Up-Down 9">
            <a:extLst>
              <a:ext uri="{FF2B5EF4-FFF2-40B4-BE49-F238E27FC236}">
                <a16:creationId xmlns:a16="http://schemas.microsoft.com/office/drawing/2014/main" id="{FD01FEC3-E2A3-4DE5-9F02-7B1554FC2960}"/>
              </a:ext>
            </a:extLst>
          </p:cNvPr>
          <p:cNvSpPr/>
          <p:nvPr/>
        </p:nvSpPr>
        <p:spPr>
          <a:xfrm>
            <a:off x="9381789" y="3842595"/>
            <a:ext cx="539109" cy="681259"/>
          </a:xfrm>
          <a:prstGeom prst="upDownArrow">
            <a:avLst>
              <a:gd name="adj1" fmla="val 50000"/>
              <a:gd name="adj2" fmla="val 32332"/>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Left-Right 10">
            <a:extLst>
              <a:ext uri="{FF2B5EF4-FFF2-40B4-BE49-F238E27FC236}">
                <a16:creationId xmlns:a16="http://schemas.microsoft.com/office/drawing/2014/main" id="{295AD568-788D-44A5-8F9F-88D161C53DD9}"/>
              </a:ext>
            </a:extLst>
          </p:cNvPr>
          <p:cNvSpPr/>
          <p:nvPr/>
        </p:nvSpPr>
        <p:spPr>
          <a:xfrm>
            <a:off x="7926342" y="5070988"/>
            <a:ext cx="571504" cy="320004"/>
          </a:xfrm>
          <a:prstGeom prst="leftRightArrow">
            <a:avLst>
              <a:gd name="adj1" fmla="val 50000"/>
              <a:gd name="adj2" fmla="val 48117"/>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99396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0E847-DFF6-4EA1-B32B-5C5648CFFC88}"/>
              </a:ext>
            </a:extLst>
          </p:cNvPr>
          <p:cNvSpPr>
            <a:spLocks noGrp="1"/>
          </p:cNvSpPr>
          <p:nvPr>
            <p:ph type="title"/>
          </p:nvPr>
        </p:nvSpPr>
        <p:spPr/>
        <p:txBody>
          <a:bodyPr/>
          <a:lstStyle/>
          <a:p>
            <a:r>
              <a:rPr lang="en-US" dirty="0"/>
              <a:t>Basic data management</a:t>
            </a:r>
          </a:p>
        </p:txBody>
      </p:sp>
      <p:sp>
        <p:nvSpPr>
          <p:cNvPr id="3" name="Content Placeholder 2">
            <a:extLst>
              <a:ext uri="{FF2B5EF4-FFF2-40B4-BE49-F238E27FC236}">
                <a16:creationId xmlns:a16="http://schemas.microsoft.com/office/drawing/2014/main" id="{71C72FA2-5D0A-4F77-AD92-D154F6C8B666}"/>
              </a:ext>
            </a:extLst>
          </p:cNvPr>
          <p:cNvSpPr>
            <a:spLocks noGrp="1"/>
          </p:cNvSpPr>
          <p:nvPr>
            <p:ph idx="1"/>
          </p:nvPr>
        </p:nvSpPr>
        <p:spPr>
          <a:xfrm>
            <a:off x="436740" y="1905805"/>
            <a:ext cx="5587560" cy="3718925"/>
          </a:xfrm>
        </p:spPr>
        <p:txBody>
          <a:bodyPr/>
          <a:lstStyle/>
          <a:p>
            <a:r>
              <a:rPr lang="en-US" dirty="0"/>
              <a:t>When the target hardware is a GPU data will usually need to migrate between CPU and GPU memory</a:t>
            </a:r>
          </a:p>
          <a:p>
            <a:r>
              <a:rPr lang="en-US" dirty="0"/>
              <a:t>Each array used on the GPU must be allocated on the GPU</a:t>
            </a:r>
          </a:p>
          <a:p>
            <a:r>
              <a:rPr lang="en-US" dirty="0"/>
              <a:t>When data changes on the CPU or GPU the other must be updated</a:t>
            </a:r>
          </a:p>
        </p:txBody>
      </p:sp>
      <p:sp>
        <p:nvSpPr>
          <p:cNvPr id="4" name="Text Placeholder 3">
            <a:extLst>
              <a:ext uri="{FF2B5EF4-FFF2-40B4-BE49-F238E27FC236}">
                <a16:creationId xmlns:a16="http://schemas.microsoft.com/office/drawing/2014/main" id="{BED7FBB3-28D4-4515-8634-A9C9A05DA056}"/>
              </a:ext>
            </a:extLst>
          </p:cNvPr>
          <p:cNvSpPr>
            <a:spLocks noGrp="1"/>
          </p:cNvSpPr>
          <p:nvPr>
            <p:ph type="body" sz="quarter" idx="10"/>
          </p:nvPr>
        </p:nvSpPr>
        <p:spPr/>
        <p:txBody>
          <a:bodyPr/>
          <a:lstStyle/>
          <a:p>
            <a:r>
              <a:rPr lang="en-US" dirty="0"/>
              <a:t>Between the host and device</a:t>
            </a:r>
          </a:p>
        </p:txBody>
      </p:sp>
      <p:sp>
        <p:nvSpPr>
          <p:cNvPr id="5" name="Rectangle 4">
            <a:extLst>
              <a:ext uri="{FF2B5EF4-FFF2-40B4-BE49-F238E27FC236}">
                <a16:creationId xmlns:a16="http://schemas.microsoft.com/office/drawing/2014/main" id="{4EC739D5-C33E-4B29-B80F-ECFF1CE1D063}"/>
              </a:ext>
            </a:extLst>
          </p:cNvPr>
          <p:cNvSpPr/>
          <p:nvPr/>
        </p:nvSpPr>
        <p:spPr>
          <a:xfrm>
            <a:off x="6199829" y="1305165"/>
            <a:ext cx="4572000" cy="4572000"/>
          </a:xfrm>
          <a:prstGeom prst="rect">
            <a:avLst/>
          </a:prstGeom>
          <a:gradFill rotWithShape="1">
            <a:gsLst>
              <a:gs pos="0">
                <a:srgbClr val="808080">
                  <a:lumMod val="50000"/>
                </a:srgbClr>
              </a:gs>
              <a:gs pos="80000">
                <a:srgbClr val="808080">
                  <a:lumMod val="75000"/>
                </a:srgbClr>
              </a:gs>
              <a:gs pos="100000">
                <a:srgbClr val="808080">
                  <a:lumMod val="60000"/>
                  <a:lumOff val="40000"/>
                </a:srgbClr>
              </a:gs>
            </a:gsLst>
            <a:lin ang="16200000" scaled="0"/>
          </a:gradFill>
          <a:ln>
            <a:noFill/>
          </a:ln>
          <a:effectLst>
            <a:outerShdw blurRad="40005" dist="22987" dir="5400000" algn="tl" rotWithShape="0">
              <a:srgbClr val="000000">
                <a:alpha val="35000"/>
              </a:srgbClr>
            </a:outerShdw>
          </a:effectLst>
          <a:scene3d>
            <a:camera prst="orthographicFront">
              <a:rot lat="0" lon="0" rev="0"/>
            </a:camera>
            <a:lightRig rig="threePt" dir="t">
              <a:rot lat="0" lon="0" rev="0"/>
            </a:lightRig>
          </a:scene3d>
          <a:sp3d contourW="12700" prstMaterial="metal">
            <a:bevelT w="63500" h="25400"/>
            <a:contourClr>
              <a:srgbClr val="000000"/>
            </a:contourClr>
          </a:sp3d>
        </p:spPr>
        <p:txBody>
          <a:bodyPr lIns="91433" tIns="45716" rIns="91433" bIns="45716" rtlCol="0" anchor="ctr"/>
          <a:lstStyle/>
          <a:p>
            <a:pPr algn="ctr" defTabSz="457020">
              <a:defRPr/>
            </a:pPr>
            <a:endParaRPr lang="en-US" kern="0" dirty="0">
              <a:solidFill>
                <a:srgbClr val="FFFFFF"/>
              </a:solidFill>
              <a:latin typeface="Trebuchet MS"/>
            </a:endParaRPr>
          </a:p>
        </p:txBody>
      </p:sp>
      <p:sp>
        <p:nvSpPr>
          <p:cNvPr id="6" name="Rounded Rectangle 873">
            <a:extLst>
              <a:ext uri="{FF2B5EF4-FFF2-40B4-BE49-F238E27FC236}">
                <a16:creationId xmlns:a16="http://schemas.microsoft.com/office/drawing/2014/main" id="{1C21A0D2-B1D2-4FDF-A470-11D5A20C1F1D}"/>
              </a:ext>
            </a:extLst>
          </p:cNvPr>
          <p:cNvSpPr/>
          <p:nvPr/>
        </p:nvSpPr>
        <p:spPr>
          <a:xfrm>
            <a:off x="8795155" y="1736580"/>
            <a:ext cx="1689811" cy="2421760"/>
          </a:xfrm>
          <a:prstGeom prst="roundRect">
            <a:avLst>
              <a:gd name="adj" fmla="val 9942"/>
            </a:avLst>
          </a:prstGeom>
          <a:gradFill rotWithShape="1">
            <a:gsLst>
              <a:gs pos="1000">
                <a:srgbClr val="76B900">
                  <a:lumMod val="75000"/>
                </a:srgbClr>
              </a:gs>
              <a:gs pos="86000">
                <a:srgbClr val="76B900"/>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91433" tIns="45716" rIns="91433" bIns="45716" rtlCol="0" anchor="ctr"/>
          <a:lstStyle/>
          <a:p>
            <a:pPr algn="ctr" defTabSz="457020">
              <a:defRPr/>
            </a:pPr>
            <a:endParaRPr lang="en-US" kern="0" dirty="0">
              <a:solidFill>
                <a:srgbClr val="FFFFFF"/>
              </a:solidFill>
              <a:latin typeface="Trebuchet MS"/>
            </a:endParaRPr>
          </a:p>
        </p:txBody>
      </p:sp>
      <p:sp>
        <p:nvSpPr>
          <p:cNvPr id="7" name="Up-Down Arrow 874">
            <a:extLst>
              <a:ext uri="{FF2B5EF4-FFF2-40B4-BE49-F238E27FC236}">
                <a16:creationId xmlns:a16="http://schemas.microsoft.com/office/drawing/2014/main" id="{668E8B07-AF19-4EB1-A7A9-804D76CED2E0}"/>
              </a:ext>
            </a:extLst>
          </p:cNvPr>
          <p:cNvSpPr/>
          <p:nvPr/>
        </p:nvSpPr>
        <p:spPr>
          <a:xfrm>
            <a:off x="9001519" y="4180091"/>
            <a:ext cx="1270022" cy="791827"/>
          </a:xfrm>
          <a:prstGeom prst="upDownArrow">
            <a:avLst>
              <a:gd name="adj1" fmla="val 64334"/>
              <a:gd name="adj2" fmla="val 24842"/>
            </a:avLst>
          </a:prstGeom>
          <a:solidFill>
            <a:srgbClr val="FFC000"/>
          </a:solidFill>
          <a:ln w="9525" cap="flat" cmpd="sng" algn="ctr">
            <a:noFill/>
            <a:prstDash val="solid"/>
          </a:ln>
          <a:effectLst>
            <a:outerShdw blurRad="40000" dist="23000" dir="5400000" rotWithShape="0">
              <a:srgbClr val="000000">
                <a:alpha val="35000"/>
              </a:srgbClr>
            </a:outerShdw>
          </a:effectLst>
          <a:scene3d>
            <a:camera prst="orthographicFront"/>
            <a:lightRig rig="threePt" dir="t"/>
          </a:scene3d>
          <a:sp3d>
            <a:bevelT w="12700" h="12700"/>
          </a:sp3d>
        </p:spPr>
        <p:txBody>
          <a:bodyPr lIns="91433" tIns="45716" rIns="91433" bIns="45716" rtlCol="0" anchor="ctr"/>
          <a:lstStyle/>
          <a:p>
            <a:pPr algn="ctr" defTabSz="457020">
              <a:defRPr/>
            </a:pPr>
            <a:endParaRPr lang="en-US" kern="0">
              <a:solidFill>
                <a:srgbClr val="FFFFFF"/>
              </a:solidFill>
              <a:latin typeface="Trebuchet MS"/>
            </a:endParaRPr>
          </a:p>
        </p:txBody>
      </p:sp>
      <p:sp>
        <p:nvSpPr>
          <p:cNvPr id="8" name="Rounded Rectangle 876">
            <a:extLst>
              <a:ext uri="{FF2B5EF4-FFF2-40B4-BE49-F238E27FC236}">
                <a16:creationId xmlns:a16="http://schemas.microsoft.com/office/drawing/2014/main" id="{B11AFAF6-0DBC-40C6-ADA1-D9CCF5581D37}"/>
              </a:ext>
            </a:extLst>
          </p:cNvPr>
          <p:cNvSpPr/>
          <p:nvPr/>
        </p:nvSpPr>
        <p:spPr>
          <a:xfrm>
            <a:off x="6507595" y="1770795"/>
            <a:ext cx="1682750" cy="1311996"/>
          </a:xfrm>
          <a:prstGeom prst="roundRect">
            <a:avLst>
              <a:gd name="adj" fmla="val 10916"/>
            </a:avLst>
          </a:prstGeom>
          <a:gradFill rotWithShape="1">
            <a:gsLst>
              <a:gs pos="1000">
                <a:srgbClr val="007CB4"/>
              </a:gs>
              <a:gs pos="100000">
                <a:srgbClr val="009CE0"/>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91433" tIns="45716" rIns="91433" bIns="45716" rtlCol="0" anchor="ctr"/>
          <a:lstStyle/>
          <a:p>
            <a:pPr algn="ctr" defTabSz="457020">
              <a:defRPr/>
            </a:pPr>
            <a:endParaRPr lang="en-US" kern="0" dirty="0">
              <a:solidFill>
                <a:srgbClr val="FFFFFF"/>
              </a:solidFill>
              <a:latin typeface="Trebuchet MS"/>
            </a:endParaRPr>
          </a:p>
        </p:txBody>
      </p:sp>
      <p:sp>
        <p:nvSpPr>
          <p:cNvPr id="9" name="Rounded Rectangle 877">
            <a:extLst>
              <a:ext uri="{FF2B5EF4-FFF2-40B4-BE49-F238E27FC236}">
                <a16:creationId xmlns:a16="http://schemas.microsoft.com/office/drawing/2014/main" id="{98AB4ACA-8A65-439D-B22B-E9A3C900414B}"/>
              </a:ext>
            </a:extLst>
          </p:cNvPr>
          <p:cNvSpPr/>
          <p:nvPr/>
        </p:nvSpPr>
        <p:spPr>
          <a:xfrm>
            <a:off x="6507595" y="3359016"/>
            <a:ext cx="1682750" cy="2115250"/>
          </a:xfrm>
          <a:prstGeom prst="roundRect">
            <a:avLst>
              <a:gd name="adj" fmla="val 9194"/>
            </a:avLst>
          </a:prstGeom>
          <a:gradFill rotWithShape="1">
            <a:gsLst>
              <a:gs pos="1000">
                <a:srgbClr val="FFC000">
                  <a:lumMod val="75000"/>
                </a:srgbClr>
              </a:gs>
              <a:gs pos="80000">
                <a:srgbClr val="FFC000">
                  <a:lumMod val="60000"/>
                  <a:lumOff val="40000"/>
                </a:srgbClr>
              </a:gs>
              <a:gs pos="100000">
                <a:srgbClr val="FFC000">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91433" tIns="45716" rIns="91433" bIns="45716" rtlCol="0" anchor="ctr"/>
          <a:lstStyle/>
          <a:p>
            <a:pPr algn="ctr" defTabSz="457020">
              <a:defRPr/>
            </a:pPr>
            <a:endParaRPr lang="en-US" kern="0" dirty="0">
              <a:solidFill>
                <a:srgbClr val="FFFFFF"/>
              </a:solidFill>
              <a:latin typeface="Trebuchet MS"/>
            </a:endParaRPr>
          </a:p>
        </p:txBody>
      </p:sp>
      <p:sp>
        <p:nvSpPr>
          <p:cNvPr id="10" name="TextBox 9">
            <a:extLst>
              <a:ext uri="{FF2B5EF4-FFF2-40B4-BE49-F238E27FC236}">
                <a16:creationId xmlns:a16="http://schemas.microsoft.com/office/drawing/2014/main" id="{87BB9D8D-BBD3-4869-A59E-7BB460B747D8}"/>
              </a:ext>
            </a:extLst>
          </p:cNvPr>
          <p:cNvSpPr txBox="1"/>
          <p:nvPr/>
        </p:nvSpPr>
        <p:spPr>
          <a:xfrm>
            <a:off x="6791338" y="3953580"/>
            <a:ext cx="1115266" cy="923322"/>
          </a:xfrm>
          <a:prstGeom prst="rect">
            <a:avLst/>
          </a:prstGeom>
          <a:noFill/>
        </p:spPr>
        <p:txBody>
          <a:bodyPr wrap="square" lIns="91433" tIns="45716" rIns="91433" bIns="45716" rtlCol="0">
            <a:spAutoFit/>
          </a:bodyPr>
          <a:lstStyle/>
          <a:p>
            <a:pPr algn="ctr" defTabSz="457020"/>
            <a:r>
              <a:rPr lang="en-US" dirty="0">
                <a:solidFill>
                  <a:srgbClr val="C86414">
                    <a:lumMod val="50000"/>
                  </a:srgbClr>
                </a:solidFill>
              </a:rPr>
              <a:t>High Capacity Memory</a:t>
            </a:r>
          </a:p>
        </p:txBody>
      </p:sp>
      <p:sp>
        <p:nvSpPr>
          <p:cNvPr id="11" name="Rounded Rectangle 879">
            <a:extLst>
              <a:ext uri="{FF2B5EF4-FFF2-40B4-BE49-F238E27FC236}">
                <a16:creationId xmlns:a16="http://schemas.microsoft.com/office/drawing/2014/main" id="{312B25F9-6A1B-4688-A8BE-90070B088680}"/>
              </a:ext>
            </a:extLst>
          </p:cNvPr>
          <p:cNvSpPr/>
          <p:nvPr/>
        </p:nvSpPr>
        <p:spPr>
          <a:xfrm>
            <a:off x="6642741" y="2689091"/>
            <a:ext cx="1412460" cy="256560"/>
          </a:xfrm>
          <a:prstGeom prst="roundRect">
            <a:avLst/>
          </a:prstGeom>
          <a:gradFill rotWithShape="1">
            <a:gsLst>
              <a:gs pos="40000">
                <a:srgbClr val="FFC000">
                  <a:lumMod val="75000"/>
                </a:srgbClr>
              </a:gs>
              <a:gs pos="100000">
                <a:srgbClr val="FFC000">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91433" tIns="45716" rIns="91433" bIns="45716" rtlCol="0" anchor="ctr"/>
          <a:lstStyle/>
          <a:p>
            <a:pPr algn="ctr" defTabSz="457020">
              <a:defRPr/>
            </a:pPr>
            <a:endParaRPr lang="en-US" kern="0" dirty="0">
              <a:solidFill>
                <a:srgbClr val="FFFFFF"/>
              </a:solidFill>
              <a:latin typeface="Trebuchet MS"/>
            </a:endParaRPr>
          </a:p>
        </p:txBody>
      </p:sp>
      <p:sp>
        <p:nvSpPr>
          <p:cNvPr id="12" name="TextBox 11">
            <a:extLst>
              <a:ext uri="{FF2B5EF4-FFF2-40B4-BE49-F238E27FC236}">
                <a16:creationId xmlns:a16="http://schemas.microsoft.com/office/drawing/2014/main" id="{62B5D548-81EA-4B83-850B-3685A3212AB0}"/>
              </a:ext>
            </a:extLst>
          </p:cNvPr>
          <p:cNvSpPr txBox="1"/>
          <p:nvPr/>
        </p:nvSpPr>
        <p:spPr>
          <a:xfrm>
            <a:off x="6759802" y="2688080"/>
            <a:ext cx="1178340" cy="261610"/>
          </a:xfrm>
          <a:prstGeom prst="rect">
            <a:avLst/>
          </a:prstGeom>
          <a:noFill/>
        </p:spPr>
        <p:txBody>
          <a:bodyPr wrap="square" lIns="91433" tIns="45716" rIns="91433" bIns="45716" rtlCol="0">
            <a:spAutoFit/>
          </a:bodyPr>
          <a:lstStyle/>
          <a:p>
            <a:pPr algn="ctr" defTabSz="457020"/>
            <a:r>
              <a:rPr lang="en-US" sz="1100" dirty="0">
                <a:solidFill>
                  <a:srgbClr val="FFC000">
                    <a:lumMod val="50000"/>
                  </a:srgbClr>
                </a:solidFill>
              </a:rPr>
              <a:t>Shared Cache</a:t>
            </a:r>
          </a:p>
        </p:txBody>
      </p:sp>
      <p:sp>
        <p:nvSpPr>
          <p:cNvPr id="13" name="Rounded Rectangle 881">
            <a:extLst>
              <a:ext uri="{FF2B5EF4-FFF2-40B4-BE49-F238E27FC236}">
                <a16:creationId xmlns:a16="http://schemas.microsoft.com/office/drawing/2014/main" id="{84793E76-E0F7-4B90-853D-8641C07513A2}"/>
              </a:ext>
            </a:extLst>
          </p:cNvPr>
          <p:cNvSpPr/>
          <p:nvPr/>
        </p:nvSpPr>
        <p:spPr>
          <a:xfrm>
            <a:off x="8795155" y="4981739"/>
            <a:ext cx="1682750" cy="492818"/>
          </a:xfrm>
          <a:prstGeom prst="roundRect">
            <a:avLst/>
          </a:prstGeom>
          <a:gradFill rotWithShape="1">
            <a:gsLst>
              <a:gs pos="0">
                <a:srgbClr val="FFC000">
                  <a:lumMod val="75000"/>
                </a:srgbClr>
              </a:gs>
              <a:gs pos="80000">
                <a:srgbClr val="FFC000">
                  <a:lumMod val="60000"/>
                  <a:lumOff val="40000"/>
                </a:srgbClr>
              </a:gs>
              <a:gs pos="100000">
                <a:srgbClr val="FFC000">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91433" tIns="45716" rIns="91433" bIns="45716" rtlCol="0" anchor="ctr"/>
          <a:lstStyle/>
          <a:p>
            <a:pPr algn="ctr" defTabSz="457020">
              <a:defRPr/>
            </a:pPr>
            <a:endParaRPr lang="en-US" kern="0" dirty="0">
              <a:solidFill>
                <a:srgbClr val="FFFFFF"/>
              </a:solidFill>
              <a:latin typeface="Trebuchet MS"/>
            </a:endParaRPr>
          </a:p>
        </p:txBody>
      </p:sp>
      <p:sp>
        <p:nvSpPr>
          <p:cNvPr id="14" name="TextBox 13">
            <a:extLst>
              <a:ext uri="{FF2B5EF4-FFF2-40B4-BE49-F238E27FC236}">
                <a16:creationId xmlns:a16="http://schemas.microsoft.com/office/drawing/2014/main" id="{CED842B6-01BA-4045-B602-38E5F904EE6A}"/>
              </a:ext>
            </a:extLst>
          </p:cNvPr>
          <p:cNvSpPr txBox="1"/>
          <p:nvPr/>
        </p:nvSpPr>
        <p:spPr>
          <a:xfrm>
            <a:off x="8792548" y="4996569"/>
            <a:ext cx="1687969" cy="461665"/>
          </a:xfrm>
          <a:prstGeom prst="rect">
            <a:avLst/>
          </a:prstGeom>
          <a:noFill/>
        </p:spPr>
        <p:txBody>
          <a:bodyPr wrap="square" lIns="91433" tIns="45716" rIns="91433" bIns="45716" rtlCol="0">
            <a:spAutoFit/>
          </a:bodyPr>
          <a:lstStyle/>
          <a:p>
            <a:pPr algn="ctr" defTabSz="457020"/>
            <a:r>
              <a:rPr lang="en-US" sz="1200" dirty="0">
                <a:solidFill>
                  <a:srgbClr val="64320A"/>
                </a:solidFill>
              </a:rPr>
              <a:t>High Bandwidth Memory</a:t>
            </a:r>
          </a:p>
        </p:txBody>
      </p:sp>
      <p:sp>
        <p:nvSpPr>
          <p:cNvPr id="15" name="Rounded Rectangle 883">
            <a:extLst>
              <a:ext uri="{FF2B5EF4-FFF2-40B4-BE49-F238E27FC236}">
                <a16:creationId xmlns:a16="http://schemas.microsoft.com/office/drawing/2014/main" id="{D47BBF65-A801-4221-BD38-57E134A735F3}"/>
              </a:ext>
            </a:extLst>
          </p:cNvPr>
          <p:cNvSpPr/>
          <p:nvPr/>
        </p:nvSpPr>
        <p:spPr>
          <a:xfrm>
            <a:off x="8991537" y="3853263"/>
            <a:ext cx="1289986" cy="205740"/>
          </a:xfrm>
          <a:prstGeom prst="roundRect">
            <a:avLst/>
          </a:prstGeom>
          <a:gradFill rotWithShape="1">
            <a:gsLst>
              <a:gs pos="40000">
                <a:srgbClr val="FFC000">
                  <a:lumMod val="75000"/>
                </a:srgbClr>
              </a:gs>
              <a:gs pos="100000">
                <a:srgbClr val="FFC000">
                  <a:lumMod val="7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91433" tIns="45716" rIns="91433" bIns="45716" rtlCol="0" anchor="ctr"/>
          <a:lstStyle/>
          <a:p>
            <a:pPr algn="ctr" defTabSz="457020">
              <a:defRPr/>
            </a:pPr>
            <a:endParaRPr lang="en-US" kern="0" dirty="0">
              <a:solidFill>
                <a:srgbClr val="FFFFFF"/>
              </a:solidFill>
              <a:latin typeface="Trebuchet MS"/>
            </a:endParaRPr>
          </a:p>
        </p:txBody>
      </p:sp>
      <p:sp>
        <p:nvSpPr>
          <p:cNvPr id="16" name="TextBox 15">
            <a:extLst>
              <a:ext uri="{FF2B5EF4-FFF2-40B4-BE49-F238E27FC236}">
                <a16:creationId xmlns:a16="http://schemas.microsoft.com/office/drawing/2014/main" id="{0790355A-F729-4F27-A5C8-2D04157F1692}"/>
              </a:ext>
            </a:extLst>
          </p:cNvPr>
          <p:cNvSpPr txBox="1"/>
          <p:nvPr/>
        </p:nvSpPr>
        <p:spPr>
          <a:xfrm>
            <a:off x="8792548" y="3850077"/>
            <a:ext cx="1687969" cy="246213"/>
          </a:xfrm>
          <a:prstGeom prst="rect">
            <a:avLst/>
          </a:prstGeom>
          <a:noFill/>
        </p:spPr>
        <p:txBody>
          <a:bodyPr wrap="square" lIns="91433" tIns="45716" rIns="91433" bIns="45716" rtlCol="0">
            <a:spAutoFit/>
          </a:bodyPr>
          <a:lstStyle/>
          <a:p>
            <a:pPr algn="ctr" defTabSz="457020"/>
            <a:r>
              <a:rPr lang="en-US" sz="1000" dirty="0">
                <a:solidFill>
                  <a:srgbClr val="FFC000">
                    <a:lumMod val="50000"/>
                  </a:srgbClr>
                </a:solidFill>
              </a:rPr>
              <a:t>Shared Cache</a:t>
            </a:r>
          </a:p>
        </p:txBody>
      </p:sp>
      <p:grpSp>
        <p:nvGrpSpPr>
          <p:cNvPr id="17" name="Group 16">
            <a:extLst>
              <a:ext uri="{FF2B5EF4-FFF2-40B4-BE49-F238E27FC236}">
                <a16:creationId xmlns:a16="http://schemas.microsoft.com/office/drawing/2014/main" id="{5A146F12-B9AD-4245-9D51-27C8E52BBE64}"/>
              </a:ext>
            </a:extLst>
          </p:cNvPr>
          <p:cNvGrpSpPr/>
          <p:nvPr/>
        </p:nvGrpSpPr>
        <p:grpSpPr>
          <a:xfrm>
            <a:off x="8996450" y="3497832"/>
            <a:ext cx="1280160" cy="138550"/>
            <a:chOff x="5764698" y="3240790"/>
            <a:chExt cx="1280160" cy="138550"/>
          </a:xfrm>
        </p:grpSpPr>
        <p:sp>
          <p:nvSpPr>
            <p:cNvPr id="18" name="Rectangle 17">
              <a:extLst>
                <a:ext uri="{FF2B5EF4-FFF2-40B4-BE49-F238E27FC236}">
                  <a16:creationId xmlns:a16="http://schemas.microsoft.com/office/drawing/2014/main" id="{C7BDA675-76A8-439D-89F0-F9E8DBD9092B}"/>
                </a:ext>
              </a:extLst>
            </p:cNvPr>
            <p:cNvSpPr/>
            <p:nvPr/>
          </p:nvSpPr>
          <p:spPr>
            <a:xfrm>
              <a:off x="5764698"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9" name="Rectangle 18">
              <a:extLst>
                <a:ext uri="{FF2B5EF4-FFF2-40B4-BE49-F238E27FC236}">
                  <a16:creationId xmlns:a16="http://schemas.microsoft.com/office/drawing/2014/main" id="{4CF05CCF-0F09-4542-B758-D5AE1F6A1A03}"/>
                </a:ext>
              </a:extLst>
            </p:cNvPr>
            <p:cNvSpPr/>
            <p:nvPr/>
          </p:nvSpPr>
          <p:spPr>
            <a:xfrm>
              <a:off x="5921504"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0" name="Rectangle 19">
              <a:extLst>
                <a:ext uri="{FF2B5EF4-FFF2-40B4-BE49-F238E27FC236}">
                  <a16:creationId xmlns:a16="http://schemas.microsoft.com/office/drawing/2014/main" id="{3FF6707E-0706-4D6A-B939-1A30A49F598C}"/>
                </a:ext>
              </a:extLst>
            </p:cNvPr>
            <p:cNvSpPr/>
            <p:nvPr/>
          </p:nvSpPr>
          <p:spPr>
            <a:xfrm>
              <a:off x="6093989"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1" name="Rectangle 20">
              <a:extLst>
                <a:ext uri="{FF2B5EF4-FFF2-40B4-BE49-F238E27FC236}">
                  <a16:creationId xmlns:a16="http://schemas.microsoft.com/office/drawing/2014/main" id="{E14AFC00-3931-4F29-AB7A-ABF09F4431E2}"/>
                </a:ext>
              </a:extLst>
            </p:cNvPr>
            <p:cNvSpPr/>
            <p:nvPr/>
          </p:nvSpPr>
          <p:spPr>
            <a:xfrm>
              <a:off x="6250796"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2" name="Rectangle 21">
              <a:extLst>
                <a:ext uri="{FF2B5EF4-FFF2-40B4-BE49-F238E27FC236}">
                  <a16:creationId xmlns:a16="http://schemas.microsoft.com/office/drawing/2014/main" id="{924C6A3A-3ADC-44D6-A78E-A96943B1BF92}"/>
                </a:ext>
              </a:extLst>
            </p:cNvPr>
            <p:cNvSpPr/>
            <p:nvPr/>
          </p:nvSpPr>
          <p:spPr>
            <a:xfrm>
              <a:off x="6423281"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 name="Rectangle 22">
              <a:extLst>
                <a:ext uri="{FF2B5EF4-FFF2-40B4-BE49-F238E27FC236}">
                  <a16:creationId xmlns:a16="http://schemas.microsoft.com/office/drawing/2014/main" id="{2E8026AC-B83B-4346-B41B-54B81753EDB9}"/>
                </a:ext>
              </a:extLst>
            </p:cNvPr>
            <p:cNvSpPr/>
            <p:nvPr/>
          </p:nvSpPr>
          <p:spPr>
            <a:xfrm>
              <a:off x="6580087"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4" name="Rectangle 23">
              <a:extLst>
                <a:ext uri="{FF2B5EF4-FFF2-40B4-BE49-F238E27FC236}">
                  <a16:creationId xmlns:a16="http://schemas.microsoft.com/office/drawing/2014/main" id="{972607E6-1494-4636-BFA8-0C1C41AFB19A}"/>
                </a:ext>
              </a:extLst>
            </p:cNvPr>
            <p:cNvSpPr/>
            <p:nvPr/>
          </p:nvSpPr>
          <p:spPr>
            <a:xfrm>
              <a:off x="6752572"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 name="Rectangle 24">
              <a:extLst>
                <a:ext uri="{FF2B5EF4-FFF2-40B4-BE49-F238E27FC236}">
                  <a16:creationId xmlns:a16="http://schemas.microsoft.com/office/drawing/2014/main" id="{7B195546-BB27-4552-B3AA-F2599BF554A1}"/>
                </a:ext>
              </a:extLst>
            </p:cNvPr>
            <p:cNvSpPr/>
            <p:nvPr/>
          </p:nvSpPr>
          <p:spPr>
            <a:xfrm>
              <a:off x="6909378"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26" name="Group 25">
            <a:extLst>
              <a:ext uri="{FF2B5EF4-FFF2-40B4-BE49-F238E27FC236}">
                <a16:creationId xmlns:a16="http://schemas.microsoft.com/office/drawing/2014/main" id="{6454AF8D-E6DE-4489-B04B-EA4E75B35F25}"/>
              </a:ext>
            </a:extLst>
          </p:cNvPr>
          <p:cNvGrpSpPr/>
          <p:nvPr/>
        </p:nvGrpSpPr>
        <p:grpSpPr>
          <a:xfrm>
            <a:off x="8898343" y="3480348"/>
            <a:ext cx="1476374" cy="169277"/>
            <a:chOff x="5664483" y="3223318"/>
            <a:chExt cx="1476374" cy="169277"/>
          </a:xfrm>
        </p:grpSpPr>
        <p:sp>
          <p:nvSpPr>
            <p:cNvPr id="27" name="TextBox 26">
              <a:extLst>
                <a:ext uri="{FF2B5EF4-FFF2-40B4-BE49-F238E27FC236}">
                  <a16:creationId xmlns:a16="http://schemas.microsoft.com/office/drawing/2014/main" id="{8DDDD007-0E15-4E36-A238-8469028E1C92}"/>
                </a:ext>
              </a:extLst>
            </p:cNvPr>
            <p:cNvSpPr txBox="1"/>
            <p:nvPr/>
          </p:nvSpPr>
          <p:spPr>
            <a:xfrm>
              <a:off x="5664483"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sp>
          <p:nvSpPr>
            <p:cNvPr id="28" name="TextBox 27">
              <a:extLst>
                <a:ext uri="{FF2B5EF4-FFF2-40B4-BE49-F238E27FC236}">
                  <a16:creationId xmlns:a16="http://schemas.microsoft.com/office/drawing/2014/main" id="{D378A43E-F9E2-4F84-BEE6-66EBD6DBC188}"/>
                </a:ext>
              </a:extLst>
            </p:cNvPr>
            <p:cNvSpPr txBox="1"/>
            <p:nvPr/>
          </p:nvSpPr>
          <p:spPr>
            <a:xfrm>
              <a:off x="5819264"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sp>
          <p:nvSpPr>
            <p:cNvPr id="29" name="TextBox 28">
              <a:extLst>
                <a:ext uri="{FF2B5EF4-FFF2-40B4-BE49-F238E27FC236}">
                  <a16:creationId xmlns:a16="http://schemas.microsoft.com/office/drawing/2014/main" id="{74EEE9BF-F2EA-43EE-900A-BF6CF1B28A68}"/>
                </a:ext>
              </a:extLst>
            </p:cNvPr>
            <p:cNvSpPr txBox="1"/>
            <p:nvPr/>
          </p:nvSpPr>
          <p:spPr>
            <a:xfrm>
              <a:off x="5997859"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sp>
          <p:nvSpPr>
            <p:cNvPr id="30" name="TextBox 29">
              <a:extLst>
                <a:ext uri="{FF2B5EF4-FFF2-40B4-BE49-F238E27FC236}">
                  <a16:creationId xmlns:a16="http://schemas.microsoft.com/office/drawing/2014/main" id="{467C8892-576E-4E94-AD8D-0A8895E292BE}"/>
                </a:ext>
              </a:extLst>
            </p:cNvPr>
            <p:cNvSpPr txBox="1"/>
            <p:nvPr/>
          </p:nvSpPr>
          <p:spPr>
            <a:xfrm>
              <a:off x="6152639"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sp>
          <p:nvSpPr>
            <p:cNvPr id="31" name="TextBox 30">
              <a:extLst>
                <a:ext uri="{FF2B5EF4-FFF2-40B4-BE49-F238E27FC236}">
                  <a16:creationId xmlns:a16="http://schemas.microsoft.com/office/drawing/2014/main" id="{C0E33626-00CE-42DB-B3C2-F5986C9EC0DE}"/>
                </a:ext>
              </a:extLst>
            </p:cNvPr>
            <p:cNvSpPr txBox="1"/>
            <p:nvPr/>
          </p:nvSpPr>
          <p:spPr>
            <a:xfrm>
              <a:off x="6327264"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sp>
          <p:nvSpPr>
            <p:cNvPr id="32" name="TextBox 31">
              <a:extLst>
                <a:ext uri="{FF2B5EF4-FFF2-40B4-BE49-F238E27FC236}">
                  <a16:creationId xmlns:a16="http://schemas.microsoft.com/office/drawing/2014/main" id="{88EC2EAB-FB64-49AB-B4ED-CBFB4CEA5682}"/>
                </a:ext>
              </a:extLst>
            </p:cNvPr>
            <p:cNvSpPr txBox="1"/>
            <p:nvPr/>
          </p:nvSpPr>
          <p:spPr>
            <a:xfrm>
              <a:off x="6482046"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sp>
          <p:nvSpPr>
            <p:cNvPr id="33" name="TextBox 32">
              <a:extLst>
                <a:ext uri="{FF2B5EF4-FFF2-40B4-BE49-F238E27FC236}">
                  <a16:creationId xmlns:a16="http://schemas.microsoft.com/office/drawing/2014/main" id="{CFF06969-AA41-42E1-9104-944D759DC039}"/>
                </a:ext>
              </a:extLst>
            </p:cNvPr>
            <p:cNvSpPr txBox="1"/>
            <p:nvPr/>
          </p:nvSpPr>
          <p:spPr>
            <a:xfrm>
              <a:off x="6660639"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sp>
          <p:nvSpPr>
            <p:cNvPr id="34" name="TextBox 33">
              <a:extLst>
                <a:ext uri="{FF2B5EF4-FFF2-40B4-BE49-F238E27FC236}">
                  <a16:creationId xmlns:a16="http://schemas.microsoft.com/office/drawing/2014/main" id="{82B4613E-48A5-4D11-A6E5-8DBFC8136542}"/>
                </a:ext>
              </a:extLst>
            </p:cNvPr>
            <p:cNvSpPr txBox="1"/>
            <p:nvPr/>
          </p:nvSpPr>
          <p:spPr>
            <a:xfrm>
              <a:off x="6815421"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grpSp>
      <p:grpSp>
        <p:nvGrpSpPr>
          <p:cNvPr id="35" name="Group 34">
            <a:extLst>
              <a:ext uri="{FF2B5EF4-FFF2-40B4-BE49-F238E27FC236}">
                <a16:creationId xmlns:a16="http://schemas.microsoft.com/office/drawing/2014/main" id="{114BF8CB-6337-465B-BBBF-CDA369291C0C}"/>
              </a:ext>
            </a:extLst>
          </p:cNvPr>
          <p:cNvGrpSpPr/>
          <p:nvPr/>
        </p:nvGrpSpPr>
        <p:grpSpPr>
          <a:xfrm>
            <a:off x="9064190" y="3636008"/>
            <a:ext cx="1144680" cy="214313"/>
            <a:chOff x="5832438" y="3378967"/>
            <a:chExt cx="1144680" cy="214313"/>
          </a:xfrm>
        </p:grpSpPr>
        <p:cxnSp>
          <p:nvCxnSpPr>
            <p:cNvPr id="36" name="Straight Arrow Connector 35">
              <a:extLst>
                <a:ext uri="{FF2B5EF4-FFF2-40B4-BE49-F238E27FC236}">
                  <a16:creationId xmlns:a16="http://schemas.microsoft.com/office/drawing/2014/main" id="{A1A29CAD-1639-40B9-A940-7BEB00A65435}"/>
                </a:ext>
              </a:extLst>
            </p:cNvPr>
            <p:cNvCxnSpPr/>
            <p:nvPr/>
          </p:nvCxnSpPr>
          <p:spPr>
            <a:xfrm>
              <a:off x="5832438"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cxnSp>
          <p:nvCxnSpPr>
            <p:cNvPr id="37" name="Straight Arrow Connector 36">
              <a:extLst>
                <a:ext uri="{FF2B5EF4-FFF2-40B4-BE49-F238E27FC236}">
                  <a16:creationId xmlns:a16="http://schemas.microsoft.com/office/drawing/2014/main" id="{B9577AE5-B6CE-4AB4-B46B-5FFF831453D8}"/>
                </a:ext>
              </a:extLst>
            </p:cNvPr>
            <p:cNvCxnSpPr/>
            <p:nvPr/>
          </p:nvCxnSpPr>
          <p:spPr>
            <a:xfrm>
              <a:off x="5989244"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cxnSp>
          <p:nvCxnSpPr>
            <p:cNvPr id="38" name="Straight Arrow Connector 37">
              <a:extLst>
                <a:ext uri="{FF2B5EF4-FFF2-40B4-BE49-F238E27FC236}">
                  <a16:creationId xmlns:a16="http://schemas.microsoft.com/office/drawing/2014/main" id="{D4A0B970-D460-45EE-81F1-26EA74FB15E9}"/>
                </a:ext>
              </a:extLst>
            </p:cNvPr>
            <p:cNvCxnSpPr/>
            <p:nvPr/>
          </p:nvCxnSpPr>
          <p:spPr>
            <a:xfrm>
              <a:off x="6161729"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cxnSp>
          <p:nvCxnSpPr>
            <p:cNvPr id="39" name="Straight Arrow Connector 38">
              <a:extLst>
                <a:ext uri="{FF2B5EF4-FFF2-40B4-BE49-F238E27FC236}">
                  <a16:creationId xmlns:a16="http://schemas.microsoft.com/office/drawing/2014/main" id="{95210B66-DBEE-47C0-ADC8-F56386D2A312}"/>
                </a:ext>
              </a:extLst>
            </p:cNvPr>
            <p:cNvCxnSpPr/>
            <p:nvPr/>
          </p:nvCxnSpPr>
          <p:spPr>
            <a:xfrm>
              <a:off x="6318536"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cxnSp>
          <p:nvCxnSpPr>
            <p:cNvPr id="40" name="Straight Arrow Connector 39">
              <a:extLst>
                <a:ext uri="{FF2B5EF4-FFF2-40B4-BE49-F238E27FC236}">
                  <a16:creationId xmlns:a16="http://schemas.microsoft.com/office/drawing/2014/main" id="{151C8170-4467-4BCA-89E5-7D487F7438E2}"/>
                </a:ext>
              </a:extLst>
            </p:cNvPr>
            <p:cNvCxnSpPr/>
            <p:nvPr/>
          </p:nvCxnSpPr>
          <p:spPr>
            <a:xfrm>
              <a:off x="6493950"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cxnSp>
          <p:nvCxnSpPr>
            <p:cNvPr id="41" name="Straight Arrow Connector 40">
              <a:extLst>
                <a:ext uri="{FF2B5EF4-FFF2-40B4-BE49-F238E27FC236}">
                  <a16:creationId xmlns:a16="http://schemas.microsoft.com/office/drawing/2014/main" id="{AA25D8BA-B640-41FE-BEC5-039107658D9A}"/>
                </a:ext>
              </a:extLst>
            </p:cNvPr>
            <p:cNvCxnSpPr/>
            <p:nvPr/>
          </p:nvCxnSpPr>
          <p:spPr>
            <a:xfrm>
              <a:off x="6647827"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cxnSp>
          <p:nvCxnSpPr>
            <p:cNvPr id="42" name="Straight Arrow Connector 41">
              <a:extLst>
                <a:ext uri="{FF2B5EF4-FFF2-40B4-BE49-F238E27FC236}">
                  <a16:creationId xmlns:a16="http://schemas.microsoft.com/office/drawing/2014/main" id="{D34D5E4B-BAF7-4C95-91F7-D9C826DDC92D}"/>
                </a:ext>
              </a:extLst>
            </p:cNvPr>
            <p:cNvCxnSpPr/>
            <p:nvPr/>
          </p:nvCxnSpPr>
          <p:spPr>
            <a:xfrm>
              <a:off x="6823357"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cxnSp>
          <p:nvCxnSpPr>
            <p:cNvPr id="43" name="Straight Arrow Connector 42">
              <a:extLst>
                <a:ext uri="{FF2B5EF4-FFF2-40B4-BE49-F238E27FC236}">
                  <a16:creationId xmlns:a16="http://schemas.microsoft.com/office/drawing/2014/main" id="{CF8C0576-1150-45D1-B403-4CB26FFD6B8E}"/>
                </a:ext>
              </a:extLst>
            </p:cNvPr>
            <p:cNvCxnSpPr/>
            <p:nvPr/>
          </p:nvCxnSpPr>
          <p:spPr>
            <a:xfrm>
              <a:off x="6977118"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grpSp>
      <p:grpSp>
        <p:nvGrpSpPr>
          <p:cNvPr id="44" name="Group 43">
            <a:extLst>
              <a:ext uri="{FF2B5EF4-FFF2-40B4-BE49-F238E27FC236}">
                <a16:creationId xmlns:a16="http://schemas.microsoft.com/office/drawing/2014/main" id="{833E14EE-00ED-4FC6-A99A-F4E88EA8DDBF}"/>
              </a:ext>
            </a:extLst>
          </p:cNvPr>
          <p:cNvGrpSpPr/>
          <p:nvPr/>
        </p:nvGrpSpPr>
        <p:grpSpPr>
          <a:xfrm>
            <a:off x="6635258" y="1893743"/>
            <a:ext cx="1436236" cy="354129"/>
            <a:chOff x="3688215" y="1665279"/>
            <a:chExt cx="1436235" cy="354129"/>
          </a:xfrm>
        </p:grpSpPr>
        <p:grpSp>
          <p:nvGrpSpPr>
            <p:cNvPr id="45" name="Group 44">
              <a:extLst>
                <a:ext uri="{FF2B5EF4-FFF2-40B4-BE49-F238E27FC236}">
                  <a16:creationId xmlns:a16="http://schemas.microsoft.com/office/drawing/2014/main" id="{E5FDDD88-81B7-4434-8880-3A6D271B8506}"/>
                </a:ext>
              </a:extLst>
            </p:cNvPr>
            <p:cNvGrpSpPr/>
            <p:nvPr/>
          </p:nvGrpSpPr>
          <p:grpSpPr>
            <a:xfrm>
              <a:off x="3688215" y="1665279"/>
              <a:ext cx="248785" cy="354129"/>
              <a:chOff x="3688215" y="1741479"/>
              <a:chExt cx="248785" cy="354129"/>
            </a:xfrm>
          </p:grpSpPr>
          <p:grpSp>
            <p:nvGrpSpPr>
              <p:cNvPr id="101" name="Group 100">
                <a:extLst>
                  <a:ext uri="{FF2B5EF4-FFF2-40B4-BE49-F238E27FC236}">
                    <a16:creationId xmlns:a16="http://schemas.microsoft.com/office/drawing/2014/main" id="{09DA23CD-E73F-4185-BCC0-1AE87E0514D6}"/>
                  </a:ext>
                </a:extLst>
              </p:cNvPr>
              <p:cNvGrpSpPr/>
              <p:nvPr/>
            </p:nvGrpSpPr>
            <p:grpSpPr>
              <a:xfrm>
                <a:off x="3688215" y="1926331"/>
                <a:ext cx="248785" cy="169277"/>
                <a:chOff x="3688215" y="2021581"/>
                <a:chExt cx="248785" cy="169277"/>
              </a:xfrm>
            </p:grpSpPr>
            <p:sp>
              <p:nvSpPr>
                <p:cNvPr id="109" name="Rounded Rectangle 977">
                  <a:extLst>
                    <a:ext uri="{FF2B5EF4-FFF2-40B4-BE49-F238E27FC236}">
                      <a16:creationId xmlns:a16="http://schemas.microsoft.com/office/drawing/2014/main" id="{5F5DAF14-13AD-4744-B3EB-D12B494AB3E8}"/>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110" name="TextBox 109">
                  <a:extLst>
                    <a:ext uri="{FF2B5EF4-FFF2-40B4-BE49-F238E27FC236}">
                      <a16:creationId xmlns:a16="http://schemas.microsoft.com/office/drawing/2014/main" id="{D5595681-1DF8-4F1F-A9E5-D38B21198D09}"/>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102" name="Group 101">
                <a:extLst>
                  <a:ext uri="{FF2B5EF4-FFF2-40B4-BE49-F238E27FC236}">
                    <a16:creationId xmlns:a16="http://schemas.microsoft.com/office/drawing/2014/main" id="{597C503F-FA95-4BE3-9F60-D6C5D3AECAC0}"/>
                  </a:ext>
                </a:extLst>
              </p:cNvPr>
              <p:cNvGrpSpPr/>
              <p:nvPr/>
            </p:nvGrpSpPr>
            <p:grpSpPr>
              <a:xfrm>
                <a:off x="3698307" y="1741479"/>
                <a:ext cx="228600" cy="228600"/>
                <a:chOff x="3693429" y="1741479"/>
                <a:chExt cx="320040" cy="320040"/>
              </a:xfrm>
            </p:grpSpPr>
            <p:sp>
              <p:nvSpPr>
                <p:cNvPr id="103" name="Rounded Rectangle 971">
                  <a:extLst>
                    <a:ext uri="{FF2B5EF4-FFF2-40B4-BE49-F238E27FC236}">
                      <a16:creationId xmlns:a16="http://schemas.microsoft.com/office/drawing/2014/main" id="{C11A7634-C7A0-4CCC-921B-71E8AA0DEABD}"/>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104" name="Group 103">
                  <a:extLst>
                    <a:ext uri="{FF2B5EF4-FFF2-40B4-BE49-F238E27FC236}">
                      <a16:creationId xmlns:a16="http://schemas.microsoft.com/office/drawing/2014/main" id="{BADA7B44-C818-49D1-9029-09B5C2A31230}"/>
                    </a:ext>
                  </a:extLst>
                </p:cNvPr>
                <p:cNvGrpSpPr/>
                <p:nvPr/>
              </p:nvGrpSpPr>
              <p:grpSpPr>
                <a:xfrm>
                  <a:off x="3896664" y="1776385"/>
                  <a:ext cx="57149" cy="235743"/>
                  <a:chOff x="4538014" y="1776385"/>
                  <a:chExt cx="57149" cy="235743"/>
                </a:xfrm>
              </p:grpSpPr>
              <p:sp>
                <p:nvSpPr>
                  <p:cNvPr id="105" name="Rounded Rectangle 973">
                    <a:extLst>
                      <a:ext uri="{FF2B5EF4-FFF2-40B4-BE49-F238E27FC236}">
                        <a16:creationId xmlns:a16="http://schemas.microsoft.com/office/drawing/2014/main" id="{46E4536D-E45E-4BF4-B7F6-F8A5D2600358}"/>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06" name="Rounded Rectangle 974">
                    <a:extLst>
                      <a:ext uri="{FF2B5EF4-FFF2-40B4-BE49-F238E27FC236}">
                        <a16:creationId xmlns:a16="http://schemas.microsoft.com/office/drawing/2014/main" id="{128FEA04-CB0E-4877-9208-39CE9391348F}"/>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07" name="Rounded Rectangle 975">
                    <a:extLst>
                      <a:ext uri="{FF2B5EF4-FFF2-40B4-BE49-F238E27FC236}">
                        <a16:creationId xmlns:a16="http://schemas.microsoft.com/office/drawing/2014/main" id="{842DF1B9-4894-4458-85A5-256AB31235EA}"/>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08" name="Rounded Rectangle 976">
                    <a:extLst>
                      <a:ext uri="{FF2B5EF4-FFF2-40B4-BE49-F238E27FC236}">
                        <a16:creationId xmlns:a16="http://schemas.microsoft.com/office/drawing/2014/main" id="{D8DCF041-BA79-4824-9172-489038184588}"/>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46" name="Group 45">
              <a:extLst>
                <a:ext uri="{FF2B5EF4-FFF2-40B4-BE49-F238E27FC236}">
                  <a16:creationId xmlns:a16="http://schemas.microsoft.com/office/drawing/2014/main" id="{4D8E765F-5CC7-422F-A786-FC32DCD12887}"/>
                </a:ext>
              </a:extLst>
            </p:cNvPr>
            <p:cNvGrpSpPr/>
            <p:nvPr/>
          </p:nvGrpSpPr>
          <p:grpSpPr>
            <a:xfrm>
              <a:off x="3926340" y="1665279"/>
              <a:ext cx="248785" cy="354129"/>
              <a:chOff x="3688215" y="1741479"/>
              <a:chExt cx="248785" cy="354129"/>
            </a:xfrm>
          </p:grpSpPr>
          <p:grpSp>
            <p:nvGrpSpPr>
              <p:cNvPr id="91" name="Group 90">
                <a:extLst>
                  <a:ext uri="{FF2B5EF4-FFF2-40B4-BE49-F238E27FC236}">
                    <a16:creationId xmlns:a16="http://schemas.microsoft.com/office/drawing/2014/main" id="{B30C9671-FAC9-4CFF-9961-3CF08F5CC5AF}"/>
                  </a:ext>
                </a:extLst>
              </p:cNvPr>
              <p:cNvGrpSpPr/>
              <p:nvPr/>
            </p:nvGrpSpPr>
            <p:grpSpPr>
              <a:xfrm>
                <a:off x="3688215" y="1926331"/>
                <a:ext cx="248785" cy="169277"/>
                <a:chOff x="3688215" y="2021581"/>
                <a:chExt cx="248785" cy="169277"/>
              </a:xfrm>
            </p:grpSpPr>
            <p:sp>
              <p:nvSpPr>
                <p:cNvPr id="99" name="Rounded Rectangle 967">
                  <a:extLst>
                    <a:ext uri="{FF2B5EF4-FFF2-40B4-BE49-F238E27FC236}">
                      <a16:creationId xmlns:a16="http://schemas.microsoft.com/office/drawing/2014/main" id="{19343591-4CBE-4166-8822-E03D0445307F}"/>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100" name="TextBox 99">
                  <a:extLst>
                    <a:ext uri="{FF2B5EF4-FFF2-40B4-BE49-F238E27FC236}">
                      <a16:creationId xmlns:a16="http://schemas.microsoft.com/office/drawing/2014/main" id="{500FE0DE-5AE9-4634-9158-D3825E16DF1C}"/>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92" name="Group 91">
                <a:extLst>
                  <a:ext uri="{FF2B5EF4-FFF2-40B4-BE49-F238E27FC236}">
                    <a16:creationId xmlns:a16="http://schemas.microsoft.com/office/drawing/2014/main" id="{1AFBAD34-A39C-45F4-8CE3-CE0093BC75B2}"/>
                  </a:ext>
                </a:extLst>
              </p:cNvPr>
              <p:cNvGrpSpPr/>
              <p:nvPr/>
            </p:nvGrpSpPr>
            <p:grpSpPr>
              <a:xfrm>
                <a:off x="3698307" y="1741479"/>
                <a:ext cx="228600" cy="228600"/>
                <a:chOff x="3693429" y="1741479"/>
                <a:chExt cx="320040" cy="320040"/>
              </a:xfrm>
            </p:grpSpPr>
            <p:sp>
              <p:nvSpPr>
                <p:cNvPr id="93" name="Rounded Rectangle 961">
                  <a:extLst>
                    <a:ext uri="{FF2B5EF4-FFF2-40B4-BE49-F238E27FC236}">
                      <a16:creationId xmlns:a16="http://schemas.microsoft.com/office/drawing/2014/main" id="{490E0189-3C54-4BB3-9843-5346393A79DF}"/>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94" name="Group 93">
                  <a:extLst>
                    <a:ext uri="{FF2B5EF4-FFF2-40B4-BE49-F238E27FC236}">
                      <a16:creationId xmlns:a16="http://schemas.microsoft.com/office/drawing/2014/main" id="{6BC18B77-3921-4121-8815-A66F38786501}"/>
                    </a:ext>
                  </a:extLst>
                </p:cNvPr>
                <p:cNvGrpSpPr/>
                <p:nvPr/>
              </p:nvGrpSpPr>
              <p:grpSpPr>
                <a:xfrm>
                  <a:off x="3896664" y="1776385"/>
                  <a:ext cx="57149" cy="235743"/>
                  <a:chOff x="4538014" y="1776385"/>
                  <a:chExt cx="57149" cy="235743"/>
                </a:xfrm>
              </p:grpSpPr>
              <p:sp>
                <p:nvSpPr>
                  <p:cNvPr id="95" name="Rounded Rectangle 963">
                    <a:extLst>
                      <a:ext uri="{FF2B5EF4-FFF2-40B4-BE49-F238E27FC236}">
                        <a16:creationId xmlns:a16="http://schemas.microsoft.com/office/drawing/2014/main" id="{FC8F9002-731E-4928-B382-DE2B47D53A64}"/>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96" name="Rounded Rectangle 964">
                    <a:extLst>
                      <a:ext uri="{FF2B5EF4-FFF2-40B4-BE49-F238E27FC236}">
                        <a16:creationId xmlns:a16="http://schemas.microsoft.com/office/drawing/2014/main" id="{4AE67FA8-107D-4CD2-8E35-DB6376E67D52}"/>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97" name="Rounded Rectangle 965">
                    <a:extLst>
                      <a:ext uri="{FF2B5EF4-FFF2-40B4-BE49-F238E27FC236}">
                        <a16:creationId xmlns:a16="http://schemas.microsoft.com/office/drawing/2014/main" id="{5C6C3CE0-C533-409B-899C-2B07BDD62A8A}"/>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98" name="Rounded Rectangle 966">
                    <a:extLst>
                      <a:ext uri="{FF2B5EF4-FFF2-40B4-BE49-F238E27FC236}">
                        <a16:creationId xmlns:a16="http://schemas.microsoft.com/office/drawing/2014/main" id="{BB74436E-EA98-4070-BB95-1726F34A69D0}"/>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47" name="Group 46">
              <a:extLst>
                <a:ext uri="{FF2B5EF4-FFF2-40B4-BE49-F238E27FC236}">
                  <a16:creationId xmlns:a16="http://schemas.microsoft.com/office/drawing/2014/main" id="{D8882A8E-8737-455A-A9C7-579D30E3B905}"/>
                </a:ext>
              </a:extLst>
            </p:cNvPr>
            <p:cNvGrpSpPr/>
            <p:nvPr/>
          </p:nvGrpSpPr>
          <p:grpSpPr>
            <a:xfrm>
              <a:off x="4161290" y="1665279"/>
              <a:ext cx="248785" cy="354129"/>
              <a:chOff x="3688215" y="1741479"/>
              <a:chExt cx="248785" cy="354129"/>
            </a:xfrm>
          </p:grpSpPr>
          <p:grpSp>
            <p:nvGrpSpPr>
              <p:cNvPr id="81" name="Group 80">
                <a:extLst>
                  <a:ext uri="{FF2B5EF4-FFF2-40B4-BE49-F238E27FC236}">
                    <a16:creationId xmlns:a16="http://schemas.microsoft.com/office/drawing/2014/main" id="{9C745C46-A172-4CA6-A08C-6B8BF4F76EA6}"/>
                  </a:ext>
                </a:extLst>
              </p:cNvPr>
              <p:cNvGrpSpPr/>
              <p:nvPr/>
            </p:nvGrpSpPr>
            <p:grpSpPr>
              <a:xfrm>
                <a:off x="3688215" y="1926331"/>
                <a:ext cx="248785" cy="169277"/>
                <a:chOff x="3688215" y="2021581"/>
                <a:chExt cx="248785" cy="169277"/>
              </a:xfrm>
            </p:grpSpPr>
            <p:sp>
              <p:nvSpPr>
                <p:cNvPr id="89" name="Rounded Rectangle 957">
                  <a:extLst>
                    <a:ext uri="{FF2B5EF4-FFF2-40B4-BE49-F238E27FC236}">
                      <a16:creationId xmlns:a16="http://schemas.microsoft.com/office/drawing/2014/main" id="{556C1BDA-7D50-4C4D-865E-CD9ACC7183E9}"/>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90" name="TextBox 89">
                  <a:extLst>
                    <a:ext uri="{FF2B5EF4-FFF2-40B4-BE49-F238E27FC236}">
                      <a16:creationId xmlns:a16="http://schemas.microsoft.com/office/drawing/2014/main" id="{43AFF54C-74AF-4629-B232-0D15537A699C}"/>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82" name="Group 81">
                <a:extLst>
                  <a:ext uri="{FF2B5EF4-FFF2-40B4-BE49-F238E27FC236}">
                    <a16:creationId xmlns:a16="http://schemas.microsoft.com/office/drawing/2014/main" id="{1A580DAE-9EBA-414C-8AAA-AE8D3A36ECD6}"/>
                  </a:ext>
                </a:extLst>
              </p:cNvPr>
              <p:cNvGrpSpPr/>
              <p:nvPr/>
            </p:nvGrpSpPr>
            <p:grpSpPr>
              <a:xfrm>
                <a:off x="3698307" y="1741479"/>
                <a:ext cx="228600" cy="228600"/>
                <a:chOff x="3693429" y="1741479"/>
                <a:chExt cx="320040" cy="320040"/>
              </a:xfrm>
            </p:grpSpPr>
            <p:sp>
              <p:nvSpPr>
                <p:cNvPr id="83" name="Rounded Rectangle 951">
                  <a:extLst>
                    <a:ext uri="{FF2B5EF4-FFF2-40B4-BE49-F238E27FC236}">
                      <a16:creationId xmlns:a16="http://schemas.microsoft.com/office/drawing/2014/main" id="{4029F3B4-45D8-4DD4-B561-79C5E23ACA8D}"/>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84" name="Group 83">
                  <a:extLst>
                    <a:ext uri="{FF2B5EF4-FFF2-40B4-BE49-F238E27FC236}">
                      <a16:creationId xmlns:a16="http://schemas.microsoft.com/office/drawing/2014/main" id="{E51405F4-1913-4D09-A374-BCC69FEE17B8}"/>
                    </a:ext>
                  </a:extLst>
                </p:cNvPr>
                <p:cNvGrpSpPr/>
                <p:nvPr/>
              </p:nvGrpSpPr>
              <p:grpSpPr>
                <a:xfrm>
                  <a:off x="3896664" y="1776385"/>
                  <a:ext cx="57149" cy="235743"/>
                  <a:chOff x="4538014" y="1776385"/>
                  <a:chExt cx="57149" cy="235743"/>
                </a:xfrm>
              </p:grpSpPr>
              <p:sp>
                <p:nvSpPr>
                  <p:cNvPr id="85" name="Rounded Rectangle 953">
                    <a:extLst>
                      <a:ext uri="{FF2B5EF4-FFF2-40B4-BE49-F238E27FC236}">
                        <a16:creationId xmlns:a16="http://schemas.microsoft.com/office/drawing/2014/main" id="{E6179AA0-9298-48A8-A3D8-42C97003EB16}"/>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86" name="Rounded Rectangle 954">
                    <a:extLst>
                      <a:ext uri="{FF2B5EF4-FFF2-40B4-BE49-F238E27FC236}">
                        <a16:creationId xmlns:a16="http://schemas.microsoft.com/office/drawing/2014/main" id="{1A84619F-2ACC-42AA-A85D-C8BDBA5D5B13}"/>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87" name="Rounded Rectangle 955">
                    <a:extLst>
                      <a:ext uri="{FF2B5EF4-FFF2-40B4-BE49-F238E27FC236}">
                        <a16:creationId xmlns:a16="http://schemas.microsoft.com/office/drawing/2014/main" id="{8BF264B7-A6AC-47FC-A8F3-01590D70A254}"/>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88" name="Rounded Rectangle 956">
                    <a:extLst>
                      <a:ext uri="{FF2B5EF4-FFF2-40B4-BE49-F238E27FC236}">
                        <a16:creationId xmlns:a16="http://schemas.microsoft.com/office/drawing/2014/main" id="{4151D1FB-D3DD-43FF-8294-0D13E304911D}"/>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48" name="Group 47">
              <a:extLst>
                <a:ext uri="{FF2B5EF4-FFF2-40B4-BE49-F238E27FC236}">
                  <a16:creationId xmlns:a16="http://schemas.microsoft.com/office/drawing/2014/main" id="{CBF6F311-581A-4B21-8F02-2FDD455E6E62}"/>
                </a:ext>
              </a:extLst>
            </p:cNvPr>
            <p:cNvGrpSpPr/>
            <p:nvPr/>
          </p:nvGrpSpPr>
          <p:grpSpPr>
            <a:xfrm>
              <a:off x="4399415" y="1665279"/>
              <a:ext cx="248785" cy="354129"/>
              <a:chOff x="3688215" y="1741479"/>
              <a:chExt cx="248785" cy="354129"/>
            </a:xfrm>
          </p:grpSpPr>
          <p:grpSp>
            <p:nvGrpSpPr>
              <p:cNvPr id="71" name="Group 70">
                <a:extLst>
                  <a:ext uri="{FF2B5EF4-FFF2-40B4-BE49-F238E27FC236}">
                    <a16:creationId xmlns:a16="http://schemas.microsoft.com/office/drawing/2014/main" id="{3403DB00-109E-46B5-9126-809E7CFEB7AA}"/>
                  </a:ext>
                </a:extLst>
              </p:cNvPr>
              <p:cNvGrpSpPr/>
              <p:nvPr/>
            </p:nvGrpSpPr>
            <p:grpSpPr>
              <a:xfrm>
                <a:off x="3688215" y="1926331"/>
                <a:ext cx="248785" cy="169277"/>
                <a:chOff x="3688215" y="2021581"/>
                <a:chExt cx="248785" cy="169277"/>
              </a:xfrm>
            </p:grpSpPr>
            <p:sp>
              <p:nvSpPr>
                <p:cNvPr id="79" name="Rounded Rectangle 947">
                  <a:extLst>
                    <a:ext uri="{FF2B5EF4-FFF2-40B4-BE49-F238E27FC236}">
                      <a16:creationId xmlns:a16="http://schemas.microsoft.com/office/drawing/2014/main" id="{E1247EA4-F714-4CC7-BE8A-14734D56EA4D}"/>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80" name="TextBox 79">
                  <a:extLst>
                    <a:ext uri="{FF2B5EF4-FFF2-40B4-BE49-F238E27FC236}">
                      <a16:creationId xmlns:a16="http://schemas.microsoft.com/office/drawing/2014/main" id="{B86B8BC6-4F5A-4B9A-83E7-A5A60C253786}"/>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72" name="Group 71">
                <a:extLst>
                  <a:ext uri="{FF2B5EF4-FFF2-40B4-BE49-F238E27FC236}">
                    <a16:creationId xmlns:a16="http://schemas.microsoft.com/office/drawing/2014/main" id="{2F7FAD67-A864-4BCE-8059-14B33E44D81B}"/>
                  </a:ext>
                </a:extLst>
              </p:cNvPr>
              <p:cNvGrpSpPr/>
              <p:nvPr/>
            </p:nvGrpSpPr>
            <p:grpSpPr>
              <a:xfrm>
                <a:off x="3698307" y="1741479"/>
                <a:ext cx="228600" cy="228600"/>
                <a:chOff x="3693429" y="1741479"/>
                <a:chExt cx="320040" cy="320040"/>
              </a:xfrm>
            </p:grpSpPr>
            <p:sp>
              <p:nvSpPr>
                <p:cNvPr id="73" name="Rounded Rectangle 941">
                  <a:extLst>
                    <a:ext uri="{FF2B5EF4-FFF2-40B4-BE49-F238E27FC236}">
                      <a16:creationId xmlns:a16="http://schemas.microsoft.com/office/drawing/2014/main" id="{81477E3A-22D0-4892-A617-A6B816E8BAAD}"/>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74" name="Group 73">
                  <a:extLst>
                    <a:ext uri="{FF2B5EF4-FFF2-40B4-BE49-F238E27FC236}">
                      <a16:creationId xmlns:a16="http://schemas.microsoft.com/office/drawing/2014/main" id="{95B14F4E-24BF-47FE-8133-458823C43D3B}"/>
                    </a:ext>
                  </a:extLst>
                </p:cNvPr>
                <p:cNvGrpSpPr/>
                <p:nvPr/>
              </p:nvGrpSpPr>
              <p:grpSpPr>
                <a:xfrm>
                  <a:off x="3896664" y="1776385"/>
                  <a:ext cx="57149" cy="235743"/>
                  <a:chOff x="4538014" y="1776385"/>
                  <a:chExt cx="57149" cy="235743"/>
                </a:xfrm>
              </p:grpSpPr>
              <p:sp>
                <p:nvSpPr>
                  <p:cNvPr id="75" name="Rounded Rectangle 943">
                    <a:extLst>
                      <a:ext uri="{FF2B5EF4-FFF2-40B4-BE49-F238E27FC236}">
                        <a16:creationId xmlns:a16="http://schemas.microsoft.com/office/drawing/2014/main" id="{DEB6C07A-3FDE-432E-9C1D-2DD1B34D9185}"/>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76" name="Rounded Rectangle 944">
                    <a:extLst>
                      <a:ext uri="{FF2B5EF4-FFF2-40B4-BE49-F238E27FC236}">
                        <a16:creationId xmlns:a16="http://schemas.microsoft.com/office/drawing/2014/main" id="{E31DD209-A50C-45A2-BC68-A06AE19B5642}"/>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77" name="Rounded Rectangle 945">
                    <a:extLst>
                      <a:ext uri="{FF2B5EF4-FFF2-40B4-BE49-F238E27FC236}">
                        <a16:creationId xmlns:a16="http://schemas.microsoft.com/office/drawing/2014/main" id="{2209BAB9-2C0A-453C-A7C7-EDDFA6203C70}"/>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78" name="Rounded Rectangle 946">
                    <a:extLst>
                      <a:ext uri="{FF2B5EF4-FFF2-40B4-BE49-F238E27FC236}">
                        <a16:creationId xmlns:a16="http://schemas.microsoft.com/office/drawing/2014/main" id="{398FE498-C26E-4492-9D57-5DCC605C0A7E}"/>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49" name="Group 48">
              <a:extLst>
                <a:ext uri="{FF2B5EF4-FFF2-40B4-BE49-F238E27FC236}">
                  <a16:creationId xmlns:a16="http://schemas.microsoft.com/office/drawing/2014/main" id="{A01CC2FC-DA7C-4864-8ED5-0F251A844D1B}"/>
                </a:ext>
              </a:extLst>
            </p:cNvPr>
            <p:cNvGrpSpPr/>
            <p:nvPr/>
          </p:nvGrpSpPr>
          <p:grpSpPr>
            <a:xfrm>
              <a:off x="4637540" y="1665279"/>
              <a:ext cx="248785" cy="354129"/>
              <a:chOff x="3688215" y="1741479"/>
              <a:chExt cx="248785" cy="354129"/>
            </a:xfrm>
          </p:grpSpPr>
          <p:grpSp>
            <p:nvGrpSpPr>
              <p:cNvPr id="61" name="Group 60">
                <a:extLst>
                  <a:ext uri="{FF2B5EF4-FFF2-40B4-BE49-F238E27FC236}">
                    <a16:creationId xmlns:a16="http://schemas.microsoft.com/office/drawing/2014/main" id="{F8917F1F-9A97-4EEE-BDE8-8847CC403B1F}"/>
                  </a:ext>
                </a:extLst>
              </p:cNvPr>
              <p:cNvGrpSpPr/>
              <p:nvPr/>
            </p:nvGrpSpPr>
            <p:grpSpPr>
              <a:xfrm>
                <a:off x="3688215" y="1926331"/>
                <a:ext cx="248785" cy="169277"/>
                <a:chOff x="3688215" y="2021581"/>
                <a:chExt cx="248785" cy="169277"/>
              </a:xfrm>
            </p:grpSpPr>
            <p:sp>
              <p:nvSpPr>
                <p:cNvPr id="69" name="Rounded Rectangle 937">
                  <a:extLst>
                    <a:ext uri="{FF2B5EF4-FFF2-40B4-BE49-F238E27FC236}">
                      <a16:creationId xmlns:a16="http://schemas.microsoft.com/office/drawing/2014/main" id="{CAE8CDC9-6370-4AD3-BE3E-55D51F4269E3}"/>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70" name="TextBox 69">
                  <a:extLst>
                    <a:ext uri="{FF2B5EF4-FFF2-40B4-BE49-F238E27FC236}">
                      <a16:creationId xmlns:a16="http://schemas.microsoft.com/office/drawing/2014/main" id="{90FD3E39-99E0-458B-9530-11C05E0F2F9A}"/>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62" name="Group 61">
                <a:extLst>
                  <a:ext uri="{FF2B5EF4-FFF2-40B4-BE49-F238E27FC236}">
                    <a16:creationId xmlns:a16="http://schemas.microsoft.com/office/drawing/2014/main" id="{95602CA4-FCEB-448F-806B-8BFAD8432D07}"/>
                  </a:ext>
                </a:extLst>
              </p:cNvPr>
              <p:cNvGrpSpPr/>
              <p:nvPr/>
            </p:nvGrpSpPr>
            <p:grpSpPr>
              <a:xfrm>
                <a:off x="3698307" y="1741479"/>
                <a:ext cx="228600" cy="228600"/>
                <a:chOff x="3693429" y="1741479"/>
                <a:chExt cx="320040" cy="320040"/>
              </a:xfrm>
            </p:grpSpPr>
            <p:sp>
              <p:nvSpPr>
                <p:cNvPr id="63" name="Rounded Rectangle 931">
                  <a:extLst>
                    <a:ext uri="{FF2B5EF4-FFF2-40B4-BE49-F238E27FC236}">
                      <a16:creationId xmlns:a16="http://schemas.microsoft.com/office/drawing/2014/main" id="{CE41F513-BD9F-4762-AEDC-21C3CAA5B2B9}"/>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64" name="Group 63">
                  <a:extLst>
                    <a:ext uri="{FF2B5EF4-FFF2-40B4-BE49-F238E27FC236}">
                      <a16:creationId xmlns:a16="http://schemas.microsoft.com/office/drawing/2014/main" id="{9DE3D559-ED6D-4424-BFA6-6F15290D245A}"/>
                    </a:ext>
                  </a:extLst>
                </p:cNvPr>
                <p:cNvGrpSpPr/>
                <p:nvPr/>
              </p:nvGrpSpPr>
              <p:grpSpPr>
                <a:xfrm>
                  <a:off x="3896664" y="1776385"/>
                  <a:ext cx="57149" cy="235743"/>
                  <a:chOff x="4538014" y="1776385"/>
                  <a:chExt cx="57149" cy="235743"/>
                </a:xfrm>
              </p:grpSpPr>
              <p:sp>
                <p:nvSpPr>
                  <p:cNvPr id="65" name="Rounded Rectangle 933">
                    <a:extLst>
                      <a:ext uri="{FF2B5EF4-FFF2-40B4-BE49-F238E27FC236}">
                        <a16:creationId xmlns:a16="http://schemas.microsoft.com/office/drawing/2014/main" id="{2BD38D35-268F-4F1A-8B85-67530A3A71EA}"/>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66" name="Rounded Rectangle 934">
                    <a:extLst>
                      <a:ext uri="{FF2B5EF4-FFF2-40B4-BE49-F238E27FC236}">
                        <a16:creationId xmlns:a16="http://schemas.microsoft.com/office/drawing/2014/main" id="{634DAA98-2F71-4840-81D0-6FBC27B60D15}"/>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67" name="Rounded Rectangle 935">
                    <a:extLst>
                      <a:ext uri="{FF2B5EF4-FFF2-40B4-BE49-F238E27FC236}">
                        <a16:creationId xmlns:a16="http://schemas.microsoft.com/office/drawing/2014/main" id="{7A576A3C-6211-4D07-BC4F-3782C765D582}"/>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68" name="Rounded Rectangle 936">
                    <a:extLst>
                      <a:ext uri="{FF2B5EF4-FFF2-40B4-BE49-F238E27FC236}">
                        <a16:creationId xmlns:a16="http://schemas.microsoft.com/office/drawing/2014/main" id="{8B390896-6761-4221-8EB7-39E7FF6FE819}"/>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50" name="Group 49">
              <a:extLst>
                <a:ext uri="{FF2B5EF4-FFF2-40B4-BE49-F238E27FC236}">
                  <a16:creationId xmlns:a16="http://schemas.microsoft.com/office/drawing/2014/main" id="{1724E47F-9D43-435D-9081-A95F1D048CF6}"/>
                </a:ext>
              </a:extLst>
            </p:cNvPr>
            <p:cNvGrpSpPr/>
            <p:nvPr/>
          </p:nvGrpSpPr>
          <p:grpSpPr>
            <a:xfrm>
              <a:off x="4875665" y="1665279"/>
              <a:ext cx="248785" cy="354129"/>
              <a:chOff x="3688215" y="1741479"/>
              <a:chExt cx="248785" cy="354129"/>
            </a:xfrm>
          </p:grpSpPr>
          <p:grpSp>
            <p:nvGrpSpPr>
              <p:cNvPr id="51" name="Group 50">
                <a:extLst>
                  <a:ext uri="{FF2B5EF4-FFF2-40B4-BE49-F238E27FC236}">
                    <a16:creationId xmlns:a16="http://schemas.microsoft.com/office/drawing/2014/main" id="{C8E018CF-0B39-4FBE-A576-E0879C371D5A}"/>
                  </a:ext>
                </a:extLst>
              </p:cNvPr>
              <p:cNvGrpSpPr/>
              <p:nvPr/>
            </p:nvGrpSpPr>
            <p:grpSpPr>
              <a:xfrm>
                <a:off x="3688215" y="1926331"/>
                <a:ext cx="248785" cy="169277"/>
                <a:chOff x="3688215" y="2021581"/>
                <a:chExt cx="248785" cy="169277"/>
              </a:xfrm>
            </p:grpSpPr>
            <p:sp>
              <p:nvSpPr>
                <p:cNvPr id="59" name="Rounded Rectangle 927">
                  <a:extLst>
                    <a:ext uri="{FF2B5EF4-FFF2-40B4-BE49-F238E27FC236}">
                      <a16:creationId xmlns:a16="http://schemas.microsoft.com/office/drawing/2014/main" id="{C116D6C7-1C23-460F-B6ED-0A3D73C7365D}"/>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60" name="TextBox 59">
                  <a:extLst>
                    <a:ext uri="{FF2B5EF4-FFF2-40B4-BE49-F238E27FC236}">
                      <a16:creationId xmlns:a16="http://schemas.microsoft.com/office/drawing/2014/main" id="{F84B3AE4-382A-4E19-B2A4-77A1867F87D7}"/>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52" name="Group 51">
                <a:extLst>
                  <a:ext uri="{FF2B5EF4-FFF2-40B4-BE49-F238E27FC236}">
                    <a16:creationId xmlns:a16="http://schemas.microsoft.com/office/drawing/2014/main" id="{0AE92A7E-907A-4CCB-BE80-E211F20CBAFF}"/>
                  </a:ext>
                </a:extLst>
              </p:cNvPr>
              <p:cNvGrpSpPr/>
              <p:nvPr/>
            </p:nvGrpSpPr>
            <p:grpSpPr>
              <a:xfrm>
                <a:off x="3698307" y="1741479"/>
                <a:ext cx="228600" cy="228600"/>
                <a:chOff x="3693429" y="1741479"/>
                <a:chExt cx="320040" cy="320040"/>
              </a:xfrm>
            </p:grpSpPr>
            <p:sp>
              <p:nvSpPr>
                <p:cNvPr id="53" name="Rounded Rectangle 921">
                  <a:extLst>
                    <a:ext uri="{FF2B5EF4-FFF2-40B4-BE49-F238E27FC236}">
                      <a16:creationId xmlns:a16="http://schemas.microsoft.com/office/drawing/2014/main" id="{A3B4B377-CDAA-408D-9975-90F113B322B8}"/>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54" name="Group 53">
                  <a:extLst>
                    <a:ext uri="{FF2B5EF4-FFF2-40B4-BE49-F238E27FC236}">
                      <a16:creationId xmlns:a16="http://schemas.microsoft.com/office/drawing/2014/main" id="{33CEF139-D215-4A4F-AFDE-FEDA0A420A1E}"/>
                    </a:ext>
                  </a:extLst>
                </p:cNvPr>
                <p:cNvGrpSpPr/>
                <p:nvPr/>
              </p:nvGrpSpPr>
              <p:grpSpPr>
                <a:xfrm>
                  <a:off x="3896664" y="1776385"/>
                  <a:ext cx="57149" cy="235743"/>
                  <a:chOff x="4538014" y="1776385"/>
                  <a:chExt cx="57149" cy="235743"/>
                </a:xfrm>
              </p:grpSpPr>
              <p:sp>
                <p:nvSpPr>
                  <p:cNvPr id="55" name="Rounded Rectangle 923">
                    <a:extLst>
                      <a:ext uri="{FF2B5EF4-FFF2-40B4-BE49-F238E27FC236}">
                        <a16:creationId xmlns:a16="http://schemas.microsoft.com/office/drawing/2014/main" id="{660567AE-051E-4929-AF77-3D78B7CA5A16}"/>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56" name="Rounded Rectangle 924">
                    <a:extLst>
                      <a:ext uri="{FF2B5EF4-FFF2-40B4-BE49-F238E27FC236}">
                        <a16:creationId xmlns:a16="http://schemas.microsoft.com/office/drawing/2014/main" id="{24883604-E6DC-445F-B650-6E77496AF3D6}"/>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57" name="Rounded Rectangle 925">
                    <a:extLst>
                      <a:ext uri="{FF2B5EF4-FFF2-40B4-BE49-F238E27FC236}">
                        <a16:creationId xmlns:a16="http://schemas.microsoft.com/office/drawing/2014/main" id="{523B0A3A-9988-4C84-8F5D-95FE335320C4}"/>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58" name="Rounded Rectangle 926">
                    <a:extLst>
                      <a:ext uri="{FF2B5EF4-FFF2-40B4-BE49-F238E27FC236}">
                        <a16:creationId xmlns:a16="http://schemas.microsoft.com/office/drawing/2014/main" id="{41E118C9-D98D-4860-9EB3-D537D137E421}"/>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grpSp>
        <p:nvGrpSpPr>
          <p:cNvPr id="111" name="Group 110">
            <a:extLst>
              <a:ext uri="{FF2B5EF4-FFF2-40B4-BE49-F238E27FC236}">
                <a16:creationId xmlns:a16="http://schemas.microsoft.com/office/drawing/2014/main" id="{7A086F1F-42D4-4805-99FB-29B7F2BE56DF}"/>
              </a:ext>
            </a:extLst>
          </p:cNvPr>
          <p:cNvGrpSpPr/>
          <p:nvPr/>
        </p:nvGrpSpPr>
        <p:grpSpPr>
          <a:xfrm>
            <a:off x="6635258" y="2220768"/>
            <a:ext cx="1436236" cy="354129"/>
            <a:chOff x="3688215" y="1665279"/>
            <a:chExt cx="1436235" cy="354129"/>
          </a:xfrm>
        </p:grpSpPr>
        <p:grpSp>
          <p:nvGrpSpPr>
            <p:cNvPr id="112" name="Group 111">
              <a:extLst>
                <a:ext uri="{FF2B5EF4-FFF2-40B4-BE49-F238E27FC236}">
                  <a16:creationId xmlns:a16="http://schemas.microsoft.com/office/drawing/2014/main" id="{DBD8741B-0A57-4225-8D23-DA49966F983F}"/>
                </a:ext>
              </a:extLst>
            </p:cNvPr>
            <p:cNvGrpSpPr/>
            <p:nvPr/>
          </p:nvGrpSpPr>
          <p:grpSpPr>
            <a:xfrm>
              <a:off x="3688215" y="1665279"/>
              <a:ext cx="248785" cy="354129"/>
              <a:chOff x="3688215" y="1741479"/>
              <a:chExt cx="248785" cy="354129"/>
            </a:xfrm>
          </p:grpSpPr>
          <p:grpSp>
            <p:nvGrpSpPr>
              <p:cNvPr id="168" name="Group 167">
                <a:extLst>
                  <a:ext uri="{FF2B5EF4-FFF2-40B4-BE49-F238E27FC236}">
                    <a16:creationId xmlns:a16="http://schemas.microsoft.com/office/drawing/2014/main" id="{366596AB-0F84-4131-A3A5-5D293FD769BF}"/>
                  </a:ext>
                </a:extLst>
              </p:cNvPr>
              <p:cNvGrpSpPr/>
              <p:nvPr/>
            </p:nvGrpSpPr>
            <p:grpSpPr>
              <a:xfrm>
                <a:off x="3688215" y="1926331"/>
                <a:ext cx="248785" cy="169277"/>
                <a:chOff x="3688215" y="2021581"/>
                <a:chExt cx="248785" cy="169277"/>
              </a:xfrm>
            </p:grpSpPr>
            <p:sp>
              <p:nvSpPr>
                <p:cNvPr id="176" name="Rounded Rectangle 1044">
                  <a:extLst>
                    <a:ext uri="{FF2B5EF4-FFF2-40B4-BE49-F238E27FC236}">
                      <a16:creationId xmlns:a16="http://schemas.microsoft.com/office/drawing/2014/main" id="{A8E34ACD-0419-4276-A622-0CD976C08D70}"/>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177" name="TextBox 176">
                  <a:extLst>
                    <a:ext uri="{FF2B5EF4-FFF2-40B4-BE49-F238E27FC236}">
                      <a16:creationId xmlns:a16="http://schemas.microsoft.com/office/drawing/2014/main" id="{FCDFCAA5-657A-4AFF-AEC9-0ECCB223C913}"/>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169" name="Group 168">
                <a:extLst>
                  <a:ext uri="{FF2B5EF4-FFF2-40B4-BE49-F238E27FC236}">
                    <a16:creationId xmlns:a16="http://schemas.microsoft.com/office/drawing/2014/main" id="{82AE8473-F3F8-438A-8977-230BFFCA1CCA}"/>
                  </a:ext>
                </a:extLst>
              </p:cNvPr>
              <p:cNvGrpSpPr/>
              <p:nvPr/>
            </p:nvGrpSpPr>
            <p:grpSpPr>
              <a:xfrm>
                <a:off x="3698307" y="1741479"/>
                <a:ext cx="228600" cy="228600"/>
                <a:chOff x="3693429" y="1741479"/>
                <a:chExt cx="320040" cy="320040"/>
              </a:xfrm>
            </p:grpSpPr>
            <p:sp>
              <p:nvSpPr>
                <p:cNvPr id="170" name="Rounded Rectangle 1038">
                  <a:extLst>
                    <a:ext uri="{FF2B5EF4-FFF2-40B4-BE49-F238E27FC236}">
                      <a16:creationId xmlns:a16="http://schemas.microsoft.com/office/drawing/2014/main" id="{566E6B20-7713-4739-B402-5EB3AE7C2BCC}"/>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171" name="Group 170">
                  <a:extLst>
                    <a:ext uri="{FF2B5EF4-FFF2-40B4-BE49-F238E27FC236}">
                      <a16:creationId xmlns:a16="http://schemas.microsoft.com/office/drawing/2014/main" id="{4B2AE77D-CA5B-4F00-A46D-20568B1768A7}"/>
                    </a:ext>
                  </a:extLst>
                </p:cNvPr>
                <p:cNvGrpSpPr/>
                <p:nvPr/>
              </p:nvGrpSpPr>
              <p:grpSpPr>
                <a:xfrm>
                  <a:off x="3896664" y="1776385"/>
                  <a:ext cx="57149" cy="235743"/>
                  <a:chOff x="4538014" y="1776385"/>
                  <a:chExt cx="57149" cy="235743"/>
                </a:xfrm>
              </p:grpSpPr>
              <p:sp>
                <p:nvSpPr>
                  <p:cNvPr id="172" name="Rounded Rectangle 1040">
                    <a:extLst>
                      <a:ext uri="{FF2B5EF4-FFF2-40B4-BE49-F238E27FC236}">
                        <a16:creationId xmlns:a16="http://schemas.microsoft.com/office/drawing/2014/main" id="{EC413D0F-C7AB-41E2-8B3B-C6A6F35AE11D}"/>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73" name="Rounded Rectangle 1041">
                    <a:extLst>
                      <a:ext uri="{FF2B5EF4-FFF2-40B4-BE49-F238E27FC236}">
                        <a16:creationId xmlns:a16="http://schemas.microsoft.com/office/drawing/2014/main" id="{232D2DF3-E2D7-4494-ADB4-BEFD14E879DD}"/>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74" name="Rounded Rectangle 1042">
                    <a:extLst>
                      <a:ext uri="{FF2B5EF4-FFF2-40B4-BE49-F238E27FC236}">
                        <a16:creationId xmlns:a16="http://schemas.microsoft.com/office/drawing/2014/main" id="{F065F808-0C53-41C0-925D-C41DE35ED6C7}"/>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75" name="Rounded Rectangle 1043">
                    <a:extLst>
                      <a:ext uri="{FF2B5EF4-FFF2-40B4-BE49-F238E27FC236}">
                        <a16:creationId xmlns:a16="http://schemas.microsoft.com/office/drawing/2014/main" id="{AFBCBA35-45C2-4461-835E-717DB77C2DF1}"/>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113" name="Group 112">
              <a:extLst>
                <a:ext uri="{FF2B5EF4-FFF2-40B4-BE49-F238E27FC236}">
                  <a16:creationId xmlns:a16="http://schemas.microsoft.com/office/drawing/2014/main" id="{E07F3310-003E-4796-BD2E-018D60E6514B}"/>
                </a:ext>
              </a:extLst>
            </p:cNvPr>
            <p:cNvGrpSpPr/>
            <p:nvPr/>
          </p:nvGrpSpPr>
          <p:grpSpPr>
            <a:xfrm>
              <a:off x="3926340" y="1665279"/>
              <a:ext cx="248785" cy="354129"/>
              <a:chOff x="3688215" y="1741479"/>
              <a:chExt cx="248785" cy="354129"/>
            </a:xfrm>
          </p:grpSpPr>
          <p:grpSp>
            <p:nvGrpSpPr>
              <p:cNvPr id="158" name="Group 157">
                <a:extLst>
                  <a:ext uri="{FF2B5EF4-FFF2-40B4-BE49-F238E27FC236}">
                    <a16:creationId xmlns:a16="http://schemas.microsoft.com/office/drawing/2014/main" id="{AB569C13-932E-4D0F-9093-59CEA5C04D61}"/>
                  </a:ext>
                </a:extLst>
              </p:cNvPr>
              <p:cNvGrpSpPr/>
              <p:nvPr/>
            </p:nvGrpSpPr>
            <p:grpSpPr>
              <a:xfrm>
                <a:off x="3688215" y="1926331"/>
                <a:ext cx="248785" cy="169277"/>
                <a:chOff x="3688215" y="2021581"/>
                <a:chExt cx="248785" cy="169277"/>
              </a:xfrm>
            </p:grpSpPr>
            <p:sp>
              <p:nvSpPr>
                <p:cNvPr id="166" name="Rounded Rectangle 1034">
                  <a:extLst>
                    <a:ext uri="{FF2B5EF4-FFF2-40B4-BE49-F238E27FC236}">
                      <a16:creationId xmlns:a16="http://schemas.microsoft.com/office/drawing/2014/main" id="{E50E5A3D-6798-49D4-864C-2EE84A7F3431}"/>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167" name="TextBox 166">
                  <a:extLst>
                    <a:ext uri="{FF2B5EF4-FFF2-40B4-BE49-F238E27FC236}">
                      <a16:creationId xmlns:a16="http://schemas.microsoft.com/office/drawing/2014/main" id="{A10AEAD4-4887-42F3-AEE8-DA99BDF26FF8}"/>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159" name="Group 158">
                <a:extLst>
                  <a:ext uri="{FF2B5EF4-FFF2-40B4-BE49-F238E27FC236}">
                    <a16:creationId xmlns:a16="http://schemas.microsoft.com/office/drawing/2014/main" id="{4718A2A0-D59E-4938-88E9-BA3D3F30E8D8}"/>
                  </a:ext>
                </a:extLst>
              </p:cNvPr>
              <p:cNvGrpSpPr/>
              <p:nvPr/>
            </p:nvGrpSpPr>
            <p:grpSpPr>
              <a:xfrm>
                <a:off x="3698307" y="1741479"/>
                <a:ext cx="228600" cy="228600"/>
                <a:chOff x="3693429" y="1741479"/>
                <a:chExt cx="320040" cy="320040"/>
              </a:xfrm>
            </p:grpSpPr>
            <p:sp>
              <p:nvSpPr>
                <p:cNvPr id="160" name="Rounded Rectangle 1028">
                  <a:extLst>
                    <a:ext uri="{FF2B5EF4-FFF2-40B4-BE49-F238E27FC236}">
                      <a16:creationId xmlns:a16="http://schemas.microsoft.com/office/drawing/2014/main" id="{EBDEFAF3-2B89-4962-A0C5-8E3C9A7EBCB3}"/>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161" name="Group 160">
                  <a:extLst>
                    <a:ext uri="{FF2B5EF4-FFF2-40B4-BE49-F238E27FC236}">
                      <a16:creationId xmlns:a16="http://schemas.microsoft.com/office/drawing/2014/main" id="{A5E00487-65B8-466B-A6B9-71EC3B3889B5}"/>
                    </a:ext>
                  </a:extLst>
                </p:cNvPr>
                <p:cNvGrpSpPr/>
                <p:nvPr/>
              </p:nvGrpSpPr>
              <p:grpSpPr>
                <a:xfrm>
                  <a:off x="3896664" y="1776385"/>
                  <a:ext cx="57149" cy="235743"/>
                  <a:chOff x="4538014" y="1776385"/>
                  <a:chExt cx="57149" cy="235743"/>
                </a:xfrm>
              </p:grpSpPr>
              <p:sp>
                <p:nvSpPr>
                  <p:cNvPr id="162" name="Rounded Rectangle 1030">
                    <a:extLst>
                      <a:ext uri="{FF2B5EF4-FFF2-40B4-BE49-F238E27FC236}">
                        <a16:creationId xmlns:a16="http://schemas.microsoft.com/office/drawing/2014/main" id="{11C92236-C060-4FBB-9C3C-E86A4FA3ED0F}"/>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63" name="Rounded Rectangle 1031">
                    <a:extLst>
                      <a:ext uri="{FF2B5EF4-FFF2-40B4-BE49-F238E27FC236}">
                        <a16:creationId xmlns:a16="http://schemas.microsoft.com/office/drawing/2014/main" id="{D88B3444-FEC4-411D-92E3-9EDA22942903}"/>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64" name="Rounded Rectangle 1032">
                    <a:extLst>
                      <a:ext uri="{FF2B5EF4-FFF2-40B4-BE49-F238E27FC236}">
                        <a16:creationId xmlns:a16="http://schemas.microsoft.com/office/drawing/2014/main" id="{8682E7BF-8B4D-41BF-8EF0-0AEC26490D3C}"/>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65" name="Rounded Rectangle 1033">
                    <a:extLst>
                      <a:ext uri="{FF2B5EF4-FFF2-40B4-BE49-F238E27FC236}">
                        <a16:creationId xmlns:a16="http://schemas.microsoft.com/office/drawing/2014/main" id="{0E478F1D-3E54-46E7-B912-8A380B6B39B6}"/>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114" name="Group 113">
              <a:extLst>
                <a:ext uri="{FF2B5EF4-FFF2-40B4-BE49-F238E27FC236}">
                  <a16:creationId xmlns:a16="http://schemas.microsoft.com/office/drawing/2014/main" id="{1AF51B96-FF91-4142-973C-EC6BC3527608}"/>
                </a:ext>
              </a:extLst>
            </p:cNvPr>
            <p:cNvGrpSpPr/>
            <p:nvPr/>
          </p:nvGrpSpPr>
          <p:grpSpPr>
            <a:xfrm>
              <a:off x="4161290" y="1665279"/>
              <a:ext cx="248785" cy="354129"/>
              <a:chOff x="3688215" y="1741479"/>
              <a:chExt cx="248785" cy="354129"/>
            </a:xfrm>
          </p:grpSpPr>
          <p:grpSp>
            <p:nvGrpSpPr>
              <p:cNvPr id="148" name="Group 147">
                <a:extLst>
                  <a:ext uri="{FF2B5EF4-FFF2-40B4-BE49-F238E27FC236}">
                    <a16:creationId xmlns:a16="http://schemas.microsoft.com/office/drawing/2014/main" id="{D0F3F75F-2644-4C9B-BE9A-BB38FC21AE12}"/>
                  </a:ext>
                </a:extLst>
              </p:cNvPr>
              <p:cNvGrpSpPr/>
              <p:nvPr/>
            </p:nvGrpSpPr>
            <p:grpSpPr>
              <a:xfrm>
                <a:off x="3688215" y="1926331"/>
                <a:ext cx="248785" cy="169277"/>
                <a:chOff x="3688215" y="2021581"/>
                <a:chExt cx="248785" cy="169277"/>
              </a:xfrm>
            </p:grpSpPr>
            <p:sp>
              <p:nvSpPr>
                <p:cNvPr id="156" name="Rounded Rectangle 1024">
                  <a:extLst>
                    <a:ext uri="{FF2B5EF4-FFF2-40B4-BE49-F238E27FC236}">
                      <a16:creationId xmlns:a16="http://schemas.microsoft.com/office/drawing/2014/main" id="{E4062DB3-D250-4E28-8BBF-BE4B6B5E951D}"/>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157" name="TextBox 156">
                  <a:extLst>
                    <a:ext uri="{FF2B5EF4-FFF2-40B4-BE49-F238E27FC236}">
                      <a16:creationId xmlns:a16="http://schemas.microsoft.com/office/drawing/2014/main" id="{AA7C2103-1D69-4F56-8315-11131FF3D6F2}"/>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149" name="Group 148">
                <a:extLst>
                  <a:ext uri="{FF2B5EF4-FFF2-40B4-BE49-F238E27FC236}">
                    <a16:creationId xmlns:a16="http://schemas.microsoft.com/office/drawing/2014/main" id="{AC74CD2C-2365-496A-9BF0-61A694746CA0}"/>
                  </a:ext>
                </a:extLst>
              </p:cNvPr>
              <p:cNvGrpSpPr/>
              <p:nvPr/>
            </p:nvGrpSpPr>
            <p:grpSpPr>
              <a:xfrm>
                <a:off x="3698307" y="1741479"/>
                <a:ext cx="228600" cy="228600"/>
                <a:chOff x="3693429" y="1741479"/>
                <a:chExt cx="320040" cy="320040"/>
              </a:xfrm>
            </p:grpSpPr>
            <p:sp>
              <p:nvSpPr>
                <p:cNvPr id="150" name="Rounded Rectangle 1018">
                  <a:extLst>
                    <a:ext uri="{FF2B5EF4-FFF2-40B4-BE49-F238E27FC236}">
                      <a16:creationId xmlns:a16="http://schemas.microsoft.com/office/drawing/2014/main" id="{9A7441BD-15E6-4611-8B3A-98E20EE70316}"/>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151" name="Group 150">
                  <a:extLst>
                    <a:ext uri="{FF2B5EF4-FFF2-40B4-BE49-F238E27FC236}">
                      <a16:creationId xmlns:a16="http://schemas.microsoft.com/office/drawing/2014/main" id="{CF9EACFE-A47C-48A1-9CA5-DBDD6D2552A5}"/>
                    </a:ext>
                  </a:extLst>
                </p:cNvPr>
                <p:cNvGrpSpPr/>
                <p:nvPr/>
              </p:nvGrpSpPr>
              <p:grpSpPr>
                <a:xfrm>
                  <a:off x="3896664" y="1776385"/>
                  <a:ext cx="57149" cy="235743"/>
                  <a:chOff x="4538014" y="1776385"/>
                  <a:chExt cx="57149" cy="235743"/>
                </a:xfrm>
              </p:grpSpPr>
              <p:sp>
                <p:nvSpPr>
                  <p:cNvPr id="152" name="Rounded Rectangle 1020">
                    <a:extLst>
                      <a:ext uri="{FF2B5EF4-FFF2-40B4-BE49-F238E27FC236}">
                        <a16:creationId xmlns:a16="http://schemas.microsoft.com/office/drawing/2014/main" id="{108E7D01-A648-462E-9881-DB0CFE46336D}"/>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53" name="Rounded Rectangle 1021">
                    <a:extLst>
                      <a:ext uri="{FF2B5EF4-FFF2-40B4-BE49-F238E27FC236}">
                        <a16:creationId xmlns:a16="http://schemas.microsoft.com/office/drawing/2014/main" id="{8C8DB547-984F-4161-965E-D1ABAABDB4B7}"/>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54" name="Rounded Rectangle 1022">
                    <a:extLst>
                      <a:ext uri="{FF2B5EF4-FFF2-40B4-BE49-F238E27FC236}">
                        <a16:creationId xmlns:a16="http://schemas.microsoft.com/office/drawing/2014/main" id="{EC0BB50D-E659-40AA-B22E-F3E190988616}"/>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55" name="Rounded Rectangle 1023">
                    <a:extLst>
                      <a:ext uri="{FF2B5EF4-FFF2-40B4-BE49-F238E27FC236}">
                        <a16:creationId xmlns:a16="http://schemas.microsoft.com/office/drawing/2014/main" id="{EEABBA94-B922-4C16-8DAE-8BB2DAD810C0}"/>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115" name="Group 114">
              <a:extLst>
                <a:ext uri="{FF2B5EF4-FFF2-40B4-BE49-F238E27FC236}">
                  <a16:creationId xmlns:a16="http://schemas.microsoft.com/office/drawing/2014/main" id="{5BDDFD4A-C06E-4043-86B7-188882C94DB9}"/>
                </a:ext>
              </a:extLst>
            </p:cNvPr>
            <p:cNvGrpSpPr/>
            <p:nvPr/>
          </p:nvGrpSpPr>
          <p:grpSpPr>
            <a:xfrm>
              <a:off x="4399415" y="1665279"/>
              <a:ext cx="248785" cy="354129"/>
              <a:chOff x="3688215" y="1741479"/>
              <a:chExt cx="248785" cy="354129"/>
            </a:xfrm>
          </p:grpSpPr>
          <p:grpSp>
            <p:nvGrpSpPr>
              <p:cNvPr id="138" name="Group 137">
                <a:extLst>
                  <a:ext uri="{FF2B5EF4-FFF2-40B4-BE49-F238E27FC236}">
                    <a16:creationId xmlns:a16="http://schemas.microsoft.com/office/drawing/2014/main" id="{C7B7DD8C-62DE-41FB-85F7-007F5B6FEC29}"/>
                  </a:ext>
                </a:extLst>
              </p:cNvPr>
              <p:cNvGrpSpPr/>
              <p:nvPr/>
            </p:nvGrpSpPr>
            <p:grpSpPr>
              <a:xfrm>
                <a:off x="3688215" y="1926331"/>
                <a:ext cx="248785" cy="169277"/>
                <a:chOff x="3688215" y="2021581"/>
                <a:chExt cx="248785" cy="169277"/>
              </a:xfrm>
            </p:grpSpPr>
            <p:sp>
              <p:nvSpPr>
                <p:cNvPr id="146" name="Rounded Rectangle 1014">
                  <a:extLst>
                    <a:ext uri="{FF2B5EF4-FFF2-40B4-BE49-F238E27FC236}">
                      <a16:creationId xmlns:a16="http://schemas.microsoft.com/office/drawing/2014/main" id="{32A046EE-69DC-43D0-8B19-8C71FCCD2A75}"/>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147" name="TextBox 146">
                  <a:extLst>
                    <a:ext uri="{FF2B5EF4-FFF2-40B4-BE49-F238E27FC236}">
                      <a16:creationId xmlns:a16="http://schemas.microsoft.com/office/drawing/2014/main" id="{CCBEE39F-8A65-4DE5-BF10-2D8A4575B886}"/>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139" name="Group 138">
                <a:extLst>
                  <a:ext uri="{FF2B5EF4-FFF2-40B4-BE49-F238E27FC236}">
                    <a16:creationId xmlns:a16="http://schemas.microsoft.com/office/drawing/2014/main" id="{FC5805FF-AC8E-4115-B4B1-A24A84756B24}"/>
                  </a:ext>
                </a:extLst>
              </p:cNvPr>
              <p:cNvGrpSpPr/>
              <p:nvPr/>
            </p:nvGrpSpPr>
            <p:grpSpPr>
              <a:xfrm>
                <a:off x="3698307" y="1741479"/>
                <a:ext cx="228600" cy="228600"/>
                <a:chOff x="3693429" y="1741479"/>
                <a:chExt cx="320040" cy="320040"/>
              </a:xfrm>
            </p:grpSpPr>
            <p:sp>
              <p:nvSpPr>
                <p:cNvPr id="140" name="Rounded Rectangle 1008">
                  <a:extLst>
                    <a:ext uri="{FF2B5EF4-FFF2-40B4-BE49-F238E27FC236}">
                      <a16:creationId xmlns:a16="http://schemas.microsoft.com/office/drawing/2014/main" id="{F04C2973-2592-4475-B3E3-FA087F61610F}"/>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141" name="Group 140">
                  <a:extLst>
                    <a:ext uri="{FF2B5EF4-FFF2-40B4-BE49-F238E27FC236}">
                      <a16:creationId xmlns:a16="http://schemas.microsoft.com/office/drawing/2014/main" id="{801DF09B-C0D6-4864-B10F-0B68DB78D56E}"/>
                    </a:ext>
                  </a:extLst>
                </p:cNvPr>
                <p:cNvGrpSpPr/>
                <p:nvPr/>
              </p:nvGrpSpPr>
              <p:grpSpPr>
                <a:xfrm>
                  <a:off x="3896664" y="1776385"/>
                  <a:ext cx="57149" cy="235743"/>
                  <a:chOff x="4538014" y="1776385"/>
                  <a:chExt cx="57149" cy="235743"/>
                </a:xfrm>
              </p:grpSpPr>
              <p:sp>
                <p:nvSpPr>
                  <p:cNvPr id="142" name="Rounded Rectangle 1010">
                    <a:extLst>
                      <a:ext uri="{FF2B5EF4-FFF2-40B4-BE49-F238E27FC236}">
                        <a16:creationId xmlns:a16="http://schemas.microsoft.com/office/drawing/2014/main" id="{059B416E-0A67-4E1E-A4F0-CA0AD076750B}"/>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43" name="Rounded Rectangle 1011">
                    <a:extLst>
                      <a:ext uri="{FF2B5EF4-FFF2-40B4-BE49-F238E27FC236}">
                        <a16:creationId xmlns:a16="http://schemas.microsoft.com/office/drawing/2014/main" id="{2E631C2B-1C90-416B-9C1F-380595573964}"/>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44" name="Rounded Rectangle 1012">
                    <a:extLst>
                      <a:ext uri="{FF2B5EF4-FFF2-40B4-BE49-F238E27FC236}">
                        <a16:creationId xmlns:a16="http://schemas.microsoft.com/office/drawing/2014/main" id="{A7082D9E-D413-48F7-9ADB-64CED0FCE6B6}"/>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45" name="Rounded Rectangle 1013">
                    <a:extLst>
                      <a:ext uri="{FF2B5EF4-FFF2-40B4-BE49-F238E27FC236}">
                        <a16:creationId xmlns:a16="http://schemas.microsoft.com/office/drawing/2014/main" id="{06CFE788-3EE4-40FE-B23F-FA55BFC4BBC1}"/>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116" name="Group 115">
              <a:extLst>
                <a:ext uri="{FF2B5EF4-FFF2-40B4-BE49-F238E27FC236}">
                  <a16:creationId xmlns:a16="http://schemas.microsoft.com/office/drawing/2014/main" id="{C2CB7C23-1CB0-4C27-B6DE-F5DFB3D65D7E}"/>
                </a:ext>
              </a:extLst>
            </p:cNvPr>
            <p:cNvGrpSpPr/>
            <p:nvPr/>
          </p:nvGrpSpPr>
          <p:grpSpPr>
            <a:xfrm>
              <a:off x="4637540" y="1665279"/>
              <a:ext cx="248785" cy="354129"/>
              <a:chOff x="3688215" y="1741479"/>
              <a:chExt cx="248785" cy="354129"/>
            </a:xfrm>
          </p:grpSpPr>
          <p:grpSp>
            <p:nvGrpSpPr>
              <p:cNvPr id="128" name="Group 127">
                <a:extLst>
                  <a:ext uri="{FF2B5EF4-FFF2-40B4-BE49-F238E27FC236}">
                    <a16:creationId xmlns:a16="http://schemas.microsoft.com/office/drawing/2014/main" id="{B91FB509-AD56-4A63-B3FA-74B846CC8AAF}"/>
                  </a:ext>
                </a:extLst>
              </p:cNvPr>
              <p:cNvGrpSpPr/>
              <p:nvPr/>
            </p:nvGrpSpPr>
            <p:grpSpPr>
              <a:xfrm>
                <a:off x="3688215" y="1926331"/>
                <a:ext cx="248785" cy="169277"/>
                <a:chOff x="3688215" y="2021581"/>
                <a:chExt cx="248785" cy="169277"/>
              </a:xfrm>
            </p:grpSpPr>
            <p:sp>
              <p:nvSpPr>
                <p:cNvPr id="136" name="Rounded Rectangle 1004">
                  <a:extLst>
                    <a:ext uri="{FF2B5EF4-FFF2-40B4-BE49-F238E27FC236}">
                      <a16:creationId xmlns:a16="http://schemas.microsoft.com/office/drawing/2014/main" id="{DBA91956-5F58-4BE1-9FCE-11718E4FFFD4}"/>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137" name="TextBox 136">
                  <a:extLst>
                    <a:ext uri="{FF2B5EF4-FFF2-40B4-BE49-F238E27FC236}">
                      <a16:creationId xmlns:a16="http://schemas.microsoft.com/office/drawing/2014/main" id="{E4D41011-CA5A-4199-B145-BE39C93A2E73}"/>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129" name="Group 128">
                <a:extLst>
                  <a:ext uri="{FF2B5EF4-FFF2-40B4-BE49-F238E27FC236}">
                    <a16:creationId xmlns:a16="http://schemas.microsoft.com/office/drawing/2014/main" id="{F57A0763-305B-4F65-8F13-02C13823B481}"/>
                  </a:ext>
                </a:extLst>
              </p:cNvPr>
              <p:cNvGrpSpPr/>
              <p:nvPr/>
            </p:nvGrpSpPr>
            <p:grpSpPr>
              <a:xfrm>
                <a:off x="3698307" y="1741479"/>
                <a:ext cx="228600" cy="228600"/>
                <a:chOff x="3693429" y="1741479"/>
                <a:chExt cx="320040" cy="320040"/>
              </a:xfrm>
            </p:grpSpPr>
            <p:sp>
              <p:nvSpPr>
                <p:cNvPr id="130" name="Rounded Rectangle 998">
                  <a:extLst>
                    <a:ext uri="{FF2B5EF4-FFF2-40B4-BE49-F238E27FC236}">
                      <a16:creationId xmlns:a16="http://schemas.microsoft.com/office/drawing/2014/main" id="{53FBFE57-4761-4B31-9A80-1F456F4B32CF}"/>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131" name="Group 130">
                  <a:extLst>
                    <a:ext uri="{FF2B5EF4-FFF2-40B4-BE49-F238E27FC236}">
                      <a16:creationId xmlns:a16="http://schemas.microsoft.com/office/drawing/2014/main" id="{20B4E0F3-1962-486F-AAB1-D5B63E5D9321}"/>
                    </a:ext>
                  </a:extLst>
                </p:cNvPr>
                <p:cNvGrpSpPr/>
                <p:nvPr/>
              </p:nvGrpSpPr>
              <p:grpSpPr>
                <a:xfrm>
                  <a:off x="3896664" y="1776385"/>
                  <a:ext cx="57149" cy="235743"/>
                  <a:chOff x="4538014" y="1776385"/>
                  <a:chExt cx="57149" cy="235743"/>
                </a:xfrm>
              </p:grpSpPr>
              <p:sp>
                <p:nvSpPr>
                  <p:cNvPr id="132" name="Rounded Rectangle 1000">
                    <a:extLst>
                      <a:ext uri="{FF2B5EF4-FFF2-40B4-BE49-F238E27FC236}">
                        <a16:creationId xmlns:a16="http://schemas.microsoft.com/office/drawing/2014/main" id="{02ABA4CD-B202-4CB3-9985-D3D9F30183C2}"/>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33" name="Rounded Rectangle 1001">
                    <a:extLst>
                      <a:ext uri="{FF2B5EF4-FFF2-40B4-BE49-F238E27FC236}">
                        <a16:creationId xmlns:a16="http://schemas.microsoft.com/office/drawing/2014/main" id="{A02D8011-DAC5-4E30-A50E-F74BB94A6CA3}"/>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34" name="Rounded Rectangle 1002">
                    <a:extLst>
                      <a:ext uri="{FF2B5EF4-FFF2-40B4-BE49-F238E27FC236}">
                        <a16:creationId xmlns:a16="http://schemas.microsoft.com/office/drawing/2014/main" id="{A44770C1-7717-402D-BC40-638BDD707951}"/>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35" name="Rounded Rectangle 1003">
                    <a:extLst>
                      <a:ext uri="{FF2B5EF4-FFF2-40B4-BE49-F238E27FC236}">
                        <a16:creationId xmlns:a16="http://schemas.microsoft.com/office/drawing/2014/main" id="{93E91F48-F3C5-4109-9983-3941DDDC2F03}"/>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117" name="Group 116">
              <a:extLst>
                <a:ext uri="{FF2B5EF4-FFF2-40B4-BE49-F238E27FC236}">
                  <a16:creationId xmlns:a16="http://schemas.microsoft.com/office/drawing/2014/main" id="{118BFF01-59DD-4D96-8665-286DA8BF21B3}"/>
                </a:ext>
              </a:extLst>
            </p:cNvPr>
            <p:cNvGrpSpPr/>
            <p:nvPr/>
          </p:nvGrpSpPr>
          <p:grpSpPr>
            <a:xfrm>
              <a:off x="4875665" y="1665279"/>
              <a:ext cx="248785" cy="354129"/>
              <a:chOff x="3688215" y="1741479"/>
              <a:chExt cx="248785" cy="354129"/>
            </a:xfrm>
          </p:grpSpPr>
          <p:grpSp>
            <p:nvGrpSpPr>
              <p:cNvPr id="118" name="Group 117">
                <a:extLst>
                  <a:ext uri="{FF2B5EF4-FFF2-40B4-BE49-F238E27FC236}">
                    <a16:creationId xmlns:a16="http://schemas.microsoft.com/office/drawing/2014/main" id="{546062A9-FEDB-4A29-A653-444D3077EFB8}"/>
                  </a:ext>
                </a:extLst>
              </p:cNvPr>
              <p:cNvGrpSpPr/>
              <p:nvPr/>
            </p:nvGrpSpPr>
            <p:grpSpPr>
              <a:xfrm>
                <a:off x="3688215" y="1926331"/>
                <a:ext cx="248785" cy="169277"/>
                <a:chOff x="3688215" y="2021581"/>
                <a:chExt cx="248785" cy="169277"/>
              </a:xfrm>
            </p:grpSpPr>
            <p:sp>
              <p:nvSpPr>
                <p:cNvPr id="126" name="Rounded Rectangle 994">
                  <a:extLst>
                    <a:ext uri="{FF2B5EF4-FFF2-40B4-BE49-F238E27FC236}">
                      <a16:creationId xmlns:a16="http://schemas.microsoft.com/office/drawing/2014/main" id="{A18C3965-C677-4AB5-92BE-102187B47DE7}"/>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127" name="TextBox 126">
                  <a:extLst>
                    <a:ext uri="{FF2B5EF4-FFF2-40B4-BE49-F238E27FC236}">
                      <a16:creationId xmlns:a16="http://schemas.microsoft.com/office/drawing/2014/main" id="{232649E9-C7AB-4E0B-B98D-AB60D937CF47}"/>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119" name="Group 118">
                <a:extLst>
                  <a:ext uri="{FF2B5EF4-FFF2-40B4-BE49-F238E27FC236}">
                    <a16:creationId xmlns:a16="http://schemas.microsoft.com/office/drawing/2014/main" id="{238F631A-F117-448A-BE1C-7052C7029D36}"/>
                  </a:ext>
                </a:extLst>
              </p:cNvPr>
              <p:cNvGrpSpPr/>
              <p:nvPr/>
            </p:nvGrpSpPr>
            <p:grpSpPr>
              <a:xfrm>
                <a:off x="3698307" y="1741479"/>
                <a:ext cx="228600" cy="228600"/>
                <a:chOff x="3693429" y="1741479"/>
                <a:chExt cx="320040" cy="320040"/>
              </a:xfrm>
            </p:grpSpPr>
            <p:sp>
              <p:nvSpPr>
                <p:cNvPr id="120" name="Rounded Rectangle 988">
                  <a:extLst>
                    <a:ext uri="{FF2B5EF4-FFF2-40B4-BE49-F238E27FC236}">
                      <a16:creationId xmlns:a16="http://schemas.microsoft.com/office/drawing/2014/main" id="{C49B37E4-E1AB-4FB1-9D6B-0F1DA306A0EF}"/>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121" name="Group 120">
                  <a:extLst>
                    <a:ext uri="{FF2B5EF4-FFF2-40B4-BE49-F238E27FC236}">
                      <a16:creationId xmlns:a16="http://schemas.microsoft.com/office/drawing/2014/main" id="{7C5DBB63-B527-4331-9618-E192F6FA84DB}"/>
                    </a:ext>
                  </a:extLst>
                </p:cNvPr>
                <p:cNvGrpSpPr/>
                <p:nvPr/>
              </p:nvGrpSpPr>
              <p:grpSpPr>
                <a:xfrm>
                  <a:off x="3896664" y="1776385"/>
                  <a:ext cx="57149" cy="235743"/>
                  <a:chOff x="4538014" y="1776385"/>
                  <a:chExt cx="57149" cy="235743"/>
                </a:xfrm>
              </p:grpSpPr>
              <p:sp>
                <p:nvSpPr>
                  <p:cNvPr id="122" name="Rounded Rectangle 990">
                    <a:extLst>
                      <a:ext uri="{FF2B5EF4-FFF2-40B4-BE49-F238E27FC236}">
                        <a16:creationId xmlns:a16="http://schemas.microsoft.com/office/drawing/2014/main" id="{79A3DA4C-4F57-4EC5-B34E-F50125D1E852}"/>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23" name="Rounded Rectangle 991">
                    <a:extLst>
                      <a:ext uri="{FF2B5EF4-FFF2-40B4-BE49-F238E27FC236}">
                        <a16:creationId xmlns:a16="http://schemas.microsoft.com/office/drawing/2014/main" id="{C5B32ABD-0366-445A-B2D2-5488FF6DD090}"/>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24" name="Rounded Rectangle 992">
                    <a:extLst>
                      <a:ext uri="{FF2B5EF4-FFF2-40B4-BE49-F238E27FC236}">
                        <a16:creationId xmlns:a16="http://schemas.microsoft.com/office/drawing/2014/main" id="{761D8B88-D651-40C6-A0D0-F844961E8188}"/>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25" name="Rounded Rectangle 993">
                    <a:extLst>
                      <a:ext uri="{FF2B5EF4-FFF2-40B4-BE49-F238E27FC236}">
                        <a16:creationId xmlns:a16="http://schemas.microsoft.com/office/drawing/2014/main" id="{1DAB0122-FB48-41D2-A1BE-56DAD2D64C3E}"/>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grpSp>
        <p:nvGrpSpPr>
          <p:cNvPr id="178" name="Group 177">
            <a:extLst>
              <a:ext uri="{FF2B5EF4-FFF2-40B4-BE49-F238E27FC236}">
                <a16:creationId xmlns:a16="http://schemas.microsoft.com/office/drawing/2014/main" id="{3D3EF702-6C80-420C-A883-863B6457209E}"/>
              </a:ext>
            </a:extLst>
          </p:cNvPr>
          <p:cNvGrpSpPr/>
          <p:nvPr/>
        </p:nvGrpSpPr>
        <p:grpSpPr>
          <a:xfrm>
            <a:off x="6762392" y="2520816"/>
            <a:ext cx="1185863" cy="165100"/>
            <a:chOff x="3755024" y="2263775"/>
            <a:chExt cx="1185863" cy="123825"/>
          </a:xfrm>
        </p:grpSpPr>
        <p:cxnSp>
          <p:nvCxnSpPr>
            <p:cNvPr id="179" name="Straight Arrow Connector 178">
              <a:extLst>
                <a:ext uri="{FF2B5EF4-FFF2-40B4-BE49-F238E27FC236}">
                  <a16:creationId xmlns:a16="http://schemas.microsoft.com/office/drawing/2014/main" id="{26272CE4-7AC6-4CBE-A1C0-4C1EBFFB5417}"/>
                </a:ext>
              </a:extLst>
            </p:cNvPr>
            <p:cNvCxnSpPr/>
            <p:nvPr/>
          </p:nvCxnSpPr>
          <p:spPr>
            <a:xfrm>
              <a:off x="3993149" y="2263775"/>
              <a:ext cx="0" cy="123825"/>
            </a:xfrm>
            <a:prstGeom prst="straightConnector1">
              <a:avLst/>
            </a:prstGeom>
            <a:noFill/>
            <a:ln w="12700" cap="flat" cmpd="sng" algn="ctr">
              <a:solidFill>
                <a:srgbClr val="FFC000"/>
              </a:solidFill>
              <a:prstDash val="solid"/>
              <a:headEnd type="triangle" w="med" len="sm"/>
              <a:tailEnd type="triangle" w="med" len="sm"/>
            </a:ln>
            <a:effectLst>
              <a:outerShdw blurRad="40000" dist="20000" dir="5400000" rotWithShape="0">
                <a:srgbClr val="000000">
                  <a:alpha val="38000"/>
                </a:srgbClr>
              </a:outerShdw>
            </a:effectLst>
          </p:spPr>
        </p:cxnSp>
        <p:cxnSp>
          <p:nvCxnSpPr>
            <p:cNvPr id="180" name="Straight Arrow Connector 179">
              <a:extLst>
                <a:ext uri="{FF2B5EF4-FFF2-40B4-BE49-F238E27FC236}">
                  <a16:creationId xmlns:a16="http://schemas.microsoft.com/office/drawing/2014/main" id="{1E403E9C-1458-4182-9073-2A23B24DBFBF}"/>
                </a:ext>
              </a:extLst>
            </p:cNvPr>
            <p:cNvCxnSpPr/>
            <p:nvPr/>
          </p:nvCxnSpPr>
          <p:spPr>
            <a:xfrm>
              <a:off x="4226512" y="2263775"/>
              <a:ext cx="0" cy="123825"/>
            </a:xfrm>
            <a:prstGeom prst="straightConnector1">
              <a:avLst/>
            </a:prstGeom>
            <a:noFill/>
            <a:ln w="12700" cap="flat" cmpd="sng" algn="ctr">
              <a:solidFill>
                <a:srgbClr val="FFC000"/>
              </a:solidFill>
              <a:prstDash val="solid"/>
              <a:headEnd type="triangle" w="med" len="sm"/>
              <a:tailEnd type="triangle" w="med" len="sm"/>
            </a:ln>
            <a:effectLst>
              <a:outerShdw blurRad="40000" dist="20000" dir="5400000" rotWithShape="0">
                <a:srgbClr val="000000">
                  <a:alpha val="38000"/>
                </a:srgbClr>
              </a:outerShdw>
            </a:effectLst>
          </p:spPr>
        </p:cxnSp>
        <p:cxnSp>
          <p:nvCxnSpPr>
            <p:cNvPr id="181" name="Straight Arrow Connector 180">
              <a:extLst>
                <a:ext uri="{FF2B5EF4-FFF2-40B4-BE49-F238E27FC236}">
                  <a16:creationId xmlns:a16="http://schemas.microsoft.com/office/drawing/2014/main" id="{948E5A98-A890-43AF-9CC1-88AF493980D2}"/>
                </a:ext>
              </a:extLst>
            </p:cNvPr>
            <p:cNvCxnSpPr/>
            <p:nvPr/>
          </p:nvCxnSpPr>
          <p:spPr>
            <a:xfrm>
              <a:off x="4467018" y="2263775"/>
              <a:ext cx="0" cy="123825"/>
            </a:xfrm>
            <a:prstGeom prst="straightConnector1">
              <a:avLst/>
            </a:prstGeom>
            <a:noFill/>
            <a:ln w="12700" cap="flat" cmpd="sng" algn="ctr">
              <a:solidFill>
                <a:srgbClr val="FFC000"/>
              </a:solidFill>
              <a:prstDash val="solid"/>
              <a:headEnd type="triangle" w="med" len="sm"/>
              <a:tailEnd type="triangle" w="med" len="sm"/>
            </a:ln>
            <a:effectLst>
              <a:outerShdw blurRad="40000" dist="20000" dir="5400000" rotWithShape="0">
                <a:srgbClr val="000000">
                  <a:alpha val="38000"/>
                </a:srgbClr>
              </a:outerShdw>
            </a:effectLst>
          </p:spPr>
        </p:cxnSp>
        <p:cxnSp>
          <p:nvCxnSpPr>
            <p:cNvPr id="182" name="Straight Arrow Connector 181">
              <a:extLst>
                <a:ext uri="{FF2B5EF4-FFF2-40B4-BE49-F238E27FC236}">
                  <a16:creationId xmlns:a16="http://schemas.microsoft.com/office/drawing/2014/main" id="{75898F7E-611D-44D2-979F-537826F5D647}"/>
                </a:ext>
              </a:extLst>
            </p:cNvPr>
            <p:cNvCxnSpPr/>
            <p:nvPr/>
          </p:nvCxnSpPr>
          <p:spPr>
            <a:xfrm>
              <a:off x="4702762" y="2263775"/>
              <a:ext cx="0" cy="123825"/>
            </a:xfrm>
            <a:prstGeom prst="straightConnector1">
              <a:avLst/>
            </a:prstGeom>
            <a:noFill/>
            <a:ln w="12700" cap="flat" cmpd="sng" algn="ctr">
              <a:solidFill>
                <a:srgbClr val="FFC000"/>
              </a:solidFill>
              <a:prstDash val="solid"/>
              <a:headEnd type="triangle" w="med" len="sm"/>
              <a:tailEnd type="triangle" w="med" len="sm"/>
            </a:ln>
            <a:effectLst>
              <a:outerShdw blurRad="40000" dist="20000" dir="5400000" rotWithShape="0">
                <a:srgbClr val="000000">
                  <a:alpha val="38000"/>
                </a:srgbClr>
              </a:outerShdw>
            </a:effectLst>
          </p:spPr>
        </p:cxnSp>
        <p:cxnSp>
          <p:nvCxnSpPr>
            <p:cNvPr id="183" name="Straight Arrow Connector 182">
              <a:extLst>
                <a:ext uri="{FF2B5EF4-FFF2-40B4-BE49-F238E27FC236}">
                  <a16:creationId xmlns:a16="http://schemas.microsoft.com/office/drawing/2014/main" id="{092FC513-5742-4B1A-AEB5-DC30995A766D}"/>
                </a:ext>
              </a:extLst>
            </p:cNvPr>
            <p:cNvCxnSpPr/>
            <p:nvPr/>
          </p:nvCxnSpPr>
          <p:spPr>
            <a:xfrm>
              <a:off x="4940887" y="2263775"/>
              <a:ext cx="0" cy="123825"/>
            </a:xfrm>
            <a:prstGeom prst="straightConnector1">
              <a:avLst/>
            </a:prstGeom>
            <a:noFill/>
            <a:ln w="12700" cap="flat" cmpd="sng" algn="ctr">
              <a:solidFill>
                <a:srgbClr val="FFC000"/>
              </a:solidFill>
              <a:prstDash val="solid"/>
              <a:headEnd type="triangle" w="med" len="sm"/>
              <a:tailEnd type="triangle" w="med" len="sm"/>
            </a:ln>
            <a:effectLst>
              <a:outerShdw blurRad="40000" dist="20000" dir="5400000" rotWithShape="0">
                <a:srgbClr val="000000">
                  <a:alpha val="38000"/>
                </a:srgbClr>
              </a:outerShdw>
            </a:effectLst>
          </p:spPr>
        </p:cxnSp>
        <p:cxnSp>
          <p:nvCxnSpPr>
            <p:cNvPr id="184" name="Straight Arrow Connector 183">
              <a:extLst>
                <a:ext uri="{FF2B5EF4-FFF2-40B4-BE49-F238E27FC236}">
                  <a16:creationId xmlns:a16="http://schemas.microsoft.com/office/drawing/2014/main" id="{7C87549D-5401-4644-A0BB-25147E3DC895}"/>
                </a:ext>
              </a:extLst>
            </p:cNvPr>
            <p:cNvCxnSpPr/>
            <p:nvPr/>
          </p:nvCxnSpPr>
          <p:spPr>
            <a:xfrm>
              <a:off x="3755024" y="2263775"/>
              <a:ext cx="0" cy="123825"/>
            </a:xfrm>
            <a:prstGeom prst="straightConnector1">
              <a:avLst/>
            </a:prstGeom>
            <a:noFill/>
            <a:ln w="12700" cap="flat" cmpd="sng" algn="ctr">
              <a:solidFill>
                <a:srgbClr val="FFC000"/>
              </a:solidFill>
              <a:prstDash val="solid"/>
              <a:headEnd type="triangle" w="med" len="sm"/>
              <a:tailEnd type="triangle" w="med" len="sm"/>
            </a:ln>
            <a:effectLst>
              <a:outerShdw blurRad="40000" dist="20000" dir="5400000" rotWithShape="0">
                <a:srgbClr val="000000">
                  <a:alpha val="38000"/>
                </a:srgbClr>
              </a:outerShdw>
            </a:effectLst>
          </p:spPr>
        </p:cxnSp>
      </p:grpSp>
      <p:sp>
        <p:nvSpPr>
          <p:cNvPr id="185" name="TextBox 184">
            <a:extLst>
              <a:ext uri="{FF2B5EF4-FFF2-40B4-BE49-F238E27FC236}">
                <a16:creationId xmlns:a16="http://schemas.microsoft.com/office/drawing/2014/main" id="{FCCE98FE-4743-430F-8A81-C17C5FF32F94}"/>
              </a:ext>
            </a:extLst>
          </p:cNvPr>
          <p:cNvSpPr txBox="1"/>
          <p:nvPr/>
        </p:nvSpPr>
        <p:spPr>
          <a:xfrm>
            <a:off x="8037155" y="4896802"/>
            <a:ext cx="917938" cy="277000"/>
          </a:xfrm>
          <a:prstGeom prst="rect">
            <a:avLst/>
          </a:prstGeom>
          <a:noFill/>
        </p:spPr>
        <p:txBody>
          <a:bodyPr wrap="square" lIns="91433" tIns="45716" rIns="91433" bIns="45716" rtlCol="0">
            <a:spAutoFit/>
          </a:bodyPr>
          <a:lstStyle/>
          <a:p>
            <a:pPr algn="ctr" defTabSz="457020"/>
            <a:r>
              <a:rPr lang="en-US" sz="1200" b="1" dirty="0">
                <a:solidFill>
                  <a:srgbClr val="FFC000"/>
                </a:solidFill>
              </a:rPr>
              <a:t>IO Bus</a:t>
            </a:r>
          </a:p>
        </p:txBody>
      </p:sp>
      <p:cxnSp>
        <p:nvCxnSpPr>
          <p:cNvPr id="186" name="Straight Arrow Connector 185">
            <a:extLst>
              <a:ext uri="{FF2B5EF4-FFF2-40B4-BE49-F238E27FC236}">
                <a16:creationId xmlns:a16="http://schemas.microsoft.com/office/drawing/2014/main" id="{0C8DD761-5C25-4F00-AAF2-F0BA349931E7}"/>
              </a:ext>
            </a:extLst>
          </p:cNvPr>
          <p:cNvCxnSpPr/>
          <p:nvPr/>
        </p:nvCxnSpPr>
        <p:spPr>
          <a:xfrm>
            <a:off x="8214368" y="5211395"/>
            <a:ext cx="561976" cy="0"/>
          </a:xfrm>
          <a:prstGeom prst="straightConnector1">
            <a:avLst/>
          </a:prstGeom>
          <a:noFill/>
          <a:ln w="25400" cap="flat" cmpd="sng" algn="ctr">
            <a:solidFill>
              <a:srgbClr val="FFC000"/>
            </a:solidFill>
            <a:prstDash val="solid"/>
            <a:headEnd type="triangle"/>
            <a:tailEnd type="triangle"/>
          </a:ln>
          <a:effectLst>
            <a:outerShdw blurRad="40000" dist="20000" dir="5400000" rotWithShape="0">
              <a:srgbClr val="000000">
                <a:alpha val="38000"/>
              </a:srgbClr>
            </a:outerShdw>
          </a:effectLst>
          <a:scene3d>
            <a:camera prst="orthographicFront"/>
            <a:lightRig rig="threePt" dir="t"/>
          </a:scene3d>
          <a:sp3d>
            <a:bevelT w="12700" h="19050"/>
          </a:sp3d>
        </p:spPr>
      </p:cxnSp>
      <p:sp>
        <p:nvSpPr>
          <p:cNvPr id="187" name="TextBox 186">
            <a:extLst>
              <a:ext uri="{FF2B5EF4-FFF2-40B4-BE49-F238E27FC236}">
                <a16:creationId xmlns:a16="http://schemas.microsoft.com/office/drawing/2014/main" id="{6217F108-5E2B-4024-BD03-EAD00BD96A4A}"/>
              </a:ext>
            </a:extLst>
          </p:cNvPr>
          <p:cNvSpPr txBox="1"/>
          <p:nvPr/>
        </p:nvSpPr>
        <p:spPr>
          <a:xfrm>
            <a:off x="8621555" y="1374939"/>
            <a:ext cx="2022560" cy="338554"/>
          </a:xfrm>
          <a:prstGeom prst="rect">
            <a:avLst/>
          </a:prstGeom>
          <a:noFill/>
        </p:spPr>
        <p:txBody>
          <a:bodyPr wrap="square" lIns="91433" tIns="45716" rIns="91433" bIns="45716" rtlCol="0">
            <a:spAutoFit/>
          </a:bodyPr>
          <a:lstStyle/>
          <a:p>
            <a:pPr algn="ctr" defTabSz="457020"/>
            <a:r>
              <a:rPr lang="en-US" sz="1600" dirty="0">
                <a:solidFill>
                  <a:srgbClr val="000000">
                    <a:lumMod val="65000"/>
                    <a:lumOff val="35000"/>
                  </a:srgbClr>
                </a:solidFill>
              </a:rPr>
              <a:t>GPU</a:t>
            </a:r>
          </a:p>
        </p:txBody>
      </p:sp>
      <p:sp>
        <p:nvSpPr>
          <p:cNvPr id="188" name="TextBox 187">
            <a:extLst>
              <a:ext uri="{FF2B5EF4-FFF2-40B4-BE49-F238E27FC236}">
                <a16:creationId xmlns:a16="http://schemas.microsoft.com/office/drawing/2014/main" id="{EBB4CCC4-9660-47F2-A405-BC3C5857D6BA}"/>
              </a:ext>
            </a:extLst>
          </p:cNvPr>
          <p:cNvSpPr txBox="1"/>
          <p:nvPr/>
        </p:nvSpPr>
        <p:spPr>
          <a:xfrm>
            <a:off x="6551212" y="1374939"/>
            <a:ext cx="1589407" cy="338554"/>
          </a:xfrm>
          <a:prstGeom prst="rect">
            <a:avLst/>
          </a:prstGeom>
          <a:noFill/>
        </p:spPr>
        <p:txBody>
          <a:bodyPr wrap="square" lIns="91433" tIns="45716" rIns="91433" bIns="45716" rtlCol="0">
            <a:spAutoFit/>
          </a:bodyPr>
          <a:lstStyle/>
          <a:p>
            <a:pPr algn="ctr" defTabSz="457020"/>
            <a:r>
              <a:rPr lang="en-US" sz="1600" dirty="0">
                <a:solidFill>
                  <a:srgbClr val="595959"/>
                </a:solidFill>
              </a:rPr>
              <a:t>CPU</a:t>
            </a:r>
          </a:p>
        </p:txBody>
      </p:sp>
      <p:grpSp>
        <p:nvGrpSpPr>
          <p:cNvPr id="189" name="Group 188">
            <a:extLst>
              <a:ext uri="{FF2B5EF4-FFF2-40B4-BE49-F238E27FC236}">
                <a16:creationId xmlns:a16="http://schemas.microsoft.com/office/drawing/2014/main" id="{7EA81155-5FAE-4FEE-9E50-DD44AB71BD65}"/>
              </a:ext>
            </a:extLst>
          </p:cNvPr>
          <p:cNvGrpSpPr/>
          <p:nvPr/>
        </p:nvGrpSpPr>
        <p:grpSpPr>
          <a:xfrm>
            <a:off x="8976570" y="1882641"/>
            <a:ext cx="1314450" cy="1533526"/>
            <a:chOff x="5946775" y="1625600"/>
            <a:chExt cx="1314450" cy="1533525"/>
          </a:xfrm>
        </p:grpSpPr>
        <p:grpSp>
          <p:nvGrpSpPr>
            <p:cNvPr id="190" name="Group 189">
              <a:extLst>
                <a:ext uri="{FF2B5EF4-FFF2-40B4-BE49-F238E27FC236}">
                  <a16:creationId xmlns:a16="http://schemas.microsoft.com/office/drawing/2014/main" id="{DB3AF9A6-80F5-4012-870D-3E85C880D10B}"/>
                </a:ext>
              </a:extLst>
            </p:cNvPr>
            <p:cNvGrpSpPr/>
            <p:nvPr/>
          </p:nvGrpSpPr>
          <p:grpSpPr>
            <a:xfrm>
              <a:off x="5946775" y="1625600"/>
              <a:ext cx="133350" cy="1533525"/>
              <a:chOff x="5946775" y="1625600"/>
              <a:chExt cx="133350" cy="1533525"/>
            </a:xfrm>
          </p:grpSpPr>
          <p:sp>
            <p:nvSpPr>
              <p:cNvPr id="303" name="Rectangle 302">
                <a:extLst>
                  <a:ext uri="{FF2B5EF4-FFF2-40B4-BE49-F238E27FC236}">
                    <a16:creationId xmlns:a16="http://schemas.microsoft.com/office/drawing/2014/main" id="{6AFAB840-A8FB-4251-AF8D-36CF9DEDBDA1}"/>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304" name="Rectangle 303">
                <a:extLst>
                  <a:ext uri="{FF2B5EF4-FFF2-40B4-BE49-F238E27FC236}">
                    <a16:creationId xmlns:a16="http://schemas.microsoft.com/office/drawing/2014/main" id="{61283F33-47EE-43AE-9BD0-2988132AC5F8}"/>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05" name="Rectangle 304">
                <a:extLst>
                  <a:ext uri="{FF2B5EF4-FFF2-40B4-BE49-F238E27FC236}">
                    <a16:creationId xmlns:a16="http://schemas.microsoft.com/office/drawing/2014/main" id="{F8886105-BBE4-4959-81C6-1FE07D746EE4}"/>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06" name="Rectangle 305">
                <a:extLst>
                  <a:ext uri="{FF2B5EF4-FFF2-40B4-BE49-F238E27FC236}">
                    <a16:creationId xmlns:a16="http://schemas.microsoft.com/office/drawing/2014/main" id="{B0306BD0-23E3-4107-833E-09990D4B2992}"/>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07" name="Rectangle 306">
                <a:extLst>
                  <a:ext uri="{FF2B5EF4-FFF2-40B4-BE49-F238E27FC236}">
                    <a16:creationId xmlns:a16="http://schemas.microsoft.com/office/drawing/2014/main" id="{8C717D95-E995-458B-AF26-93BA51AEE205}"/>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08" name="Rectangle 307">
                <a:extLst>
                  <a:ext uri="{FF2B5EF4-FFF2-40B4-BE49-F238E27FC236}">
                    <a16:creationId xmlns:a16="http://schemas.microsoft.com/office/drawing/2014/main" id="{5D211282-9A94-4907-8F0B-0D4E24ADC724}"/>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09" name="Rectangle 308">
                <a:extLst>
                  <a:ext uri="{FF2B5EF4-FFF2-40B4-BE49-F238E27FC236}">
                    <a16:creationId xmlns:a16="http://schemas.microsoft.com/office/drawing/2014/main" id="{7A7720C4-E29D-4B3B-B6E5-AAF09DC5641E}"/>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10" name="Rectangle 309">
                <a:extLst>
                  <a:ext uri="{FF2B5EF4-FFF2-40B4-BE49-F238E27FC236}">
                    <a16:creationId xmlns:a16="http://schemas.microsoft.com/office/drawing/2014/main" id="{B01BEDA4-C80F-43AE-803A-4A5A61F313F9}"/>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11" name="Rectangle 310">
                <a:extLst>
                  <a:ext uri="{FF2B5EF4-FFF2-40B4-BE49-F238E27FC236}">
                    <a16:creationId xmlns:a16="http://schemas.microsoft.com/office/drawing/2014/main" id="{DC75B1C5-708E-48D8-85BF-44213C55C6FC}"/>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12" name="Rectangle 311">
                <a:extLst>
                  <a:ext uri="{FF2B5EF4-FFF2-40B4-BE49-F238E27FC236}">
                    <a16:creationId xmlns:a16="http://schemas.microsoft.com/office/drawing/2014/main" id="{F89E08C6-50A9-4C7A-8D10-D68C24BC80A4}"/>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13" name="Rectangle 312">
                <a:extLst>
                  <a:ext uri="{FF2B5EF4-FFF2-40B4-BE49-F238E27FC236}">
                    <a16:creationId xmlns:a16="http://schemas.microsoft.com/office/drawing/2014/main" id="{D59E95F1-25A0-4181-9AC1-FBA68BE13D5D}"/>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14" name="Rectangle 313">
                <a:extLst>
                  <a:ext uri="{FF2B5EF4-FFF2-40B4-BE49-F238E27FC236}">
                    <a16:creationId xmlns:a16="http://schemas.microsoft.com/office/drawing/2014/main" id="{8BD43106-B940-4AD3-8285-3EB4E2180A9B}"/>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15" name="Rectangle 314">
                <a:extLst>
                  <a:ext uri="{FF2B5EF4-FFF2-40B4-BE49-F238E27FC236}">
                    <a16:creationId xmlns:a16="http://schemas.microsoft.com/office/drawing/2014/main" id="{F432BB4B-B4E3-440F-B5BF-9662762D37BB}"/>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16" name="Rectangle 315">
                <a:extLst>
                  <a:ext uri="{FF2B5EF4-FFF2-40B4-BE49-F238E27FC236}">
                    <a16:creationId xmlns:a16="http://schemas.microsoft.com/office/drawing/2014/main" id="{9FF785B6-6944-41A1-9BAD-27DDD9C0FACC}"/>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17" name="Rectangle 316">
                <a:extLst>
                  <a:ext uri="{FF2B5EF4-FFF2-40B4-BE49-F238E27FC236}">
                    <a16:creationId xmlns:a16="http://schemas.microsoft.com/office/drawing/2014/main" id="{2A0D36F9-361D-42AF-A020-F5FA29B020E5}"/>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191" name="Group 190">
              <a:extLst>
                <a:ext uri="{FF2B5EF4-FFF2-40B4-BE49-F238E27FC236}">
                  <a16:creationId xmlns:a16="http://schemas.microsoft.com/office/drawing/2014/main" id="{7A4442D5-408B-40C5-97DB-EC073C558125}"/>
                </a:ext>
              </a:extLst>
            </p:cNvPr>
            <p:cNvGrpSpPr/>
            <p:nvPr/>
          </p:nvGrpSpPr>
          <p:grpSpPr>
            <a:xfrm>
              <a:off x="6115050" y="1625600"/>
              <a:ext cx="133350" cy="1533525"/>
              <a:chOff x="5946775" y="1625600"/>
              <a:chExt cx="133350" cy="1533525"/>
            </a:xfrm>
          </p:grpSpPr>
          <p:sp>
            <p:nvSpPr>
              <p:cNvPr id="288" name="Rectangle 287">
                <a:extLst>
                  <a:ext uri="{FF2B5EF4-FFF2-40B4-BE49-F238E27FC236}">
                    <a16:creationId xmlns:a16="http://schemas.microsoft.com/office/drawing/2014/main" id="{B16C3B20-C5FE-431B-8B60-872AC77FAE2B}"/>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289" name="Rectangle 288">
                <a:extLst>
                  <a:ext uri="{FF2B5EF4-FFF2-40B4-BE49-F238E27FC236}">
                    <a16:creationId xmlns:a16="http://schemas.microsoft.com/office/drawing/2014/main" id="{318CA433-56F8-4ECC-A13F-0C95384FAD5A}"/>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90" name="Rectangle 289">
                <a:extLst>
                  <a:ext uri="{FF2B5EF4-FFF2-40B4-BE49-F238E27FC236}">
                    <a16:creationId xmlns:a16="http://schemas.microsoft.com/office/drawing/2014/main" id="{942C9755-BB32-4EA0-9256-40CB6858FE23}"/>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91" name="Rectangle 290">
                <a:extLst>
                  <a:ext uri="{FF2B5EF4-FFF2-40B4-BE49-F238E27FC236}">
                    <a16:creationId xmlns:a16="http://schemas.microsoft.com/office/drawing/2014/main" id="{CA266EA0-DAD7-4CD4-B774-18DBA179723B}"/>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92" name="Rectangle 291">
                <a:extLst>
                  <a:ext uri="{FF2B5EF4-FFF2-40B4-BE49-F238E27FC236}">
                    <a16:creationId xmlns:a16="http://schemas.microsoft.com/office/drawing/2014/main" id="{A11A4950-6E66-4DEF-B749-D53FDE882771}"/>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93" name="Rectangle 292">
                <a:extLst>
                  <a:ext uri="{FF2B5EF4-FFF2-40B4-BE49-F238E27FC236}">
                    <a16:creationId xmlns:a16="http://schemas.microsoft.com/office/drawing/2014/main" id="{E595FA5E-D6E0-4F0F-AAD9-E4A0D7742D4D}"/>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94" name="Rectangle 293">
                <a:extLst>
                  <a:ext uri="{FF2B5EF4-FFF2-40B4-BE49-F238E27FC236}">
                    <a16:creationId xmlns:a16="http://schemas.microsoft.com/office/drawing/2014/main" id="{D04EB9EB-5EF9-4BC3-9031-C119C32C3603}"/>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95" name="Rectangle 294">
                <a:extLst>
                  <a:ext uri="{FF2B5EF4-FFF2-40B4-BE49-F238E27FC236}">
                    <a16:creationId xmlns:a16="http://schemas.microsoft.com/office/drawing/2014/main" id="{A09C34EE-FEE9-44C5-BDFA-D0B13014DEC7}"/>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96" name="Rectangle 295">
                <a:extLst>
                  <a:ext uri="{FF2B5EF4-FFF2-40B4-BE49-F238E27FC236}">
                    <a16:creationId xmlns:a16="http://schemas.microsoft.com/office/drawing/2014/main" id="{20992D6C-AFE3-4C84-AB43-269C51D5CADE}"/>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97" name="Rectangle 296">
                <a:extLst>
                  <a:ext uri="{FF2B5EF4-FFF2-40B4-BE49-F238E27FC236}">
                    <a16:creationId xmlns:a16="http://schemas.microsoft.com/office/drawing/2014/main" id="{DCC5E2FD-6CC0-4A25-874A-994FA4C77364}"/>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98" name="Rectangle 297">
                <a:extLst>
                  <a:ext uri="{FF2B5EF4-FFF2-40B4-BE49-F238E27FC236}">
                    <a16:creationId xmlns:a16="http://schemas.microsoft.com/office/drawing/2014/main" id="{10A4E2C1-0D38-43A5-B202-6F3FDE4E736C}"/>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99" name="Rectangle 298">
                <a:extLst>
                  <a:ext uri="{FF2B5EF4-FFF2-40B4-BE49-F238E27FC236}">
                    <a16:creationId xmlns:a16="http://schemas.microsoft.com/office/drawing/2014/main" id="{607F6C5A-1C25-4B10-8146-D00FEA537843}"/>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00" name="Rectangle 299">
                <a:extLst>
                  <a:ext uri="{FF2B5EF4-FFF2-40B4-BE49-F238E27FC236}">
                    <a16:creationId xmlns:a16="http://schemas.microsoft.com/office/drawing/2014/main" id="{04D02834-4AC8-4146-96D9-19EA7CAAEB15}"/>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01" name="Rectangle 300">
                <a:extLst>
                  <a:ext uri="{FF2B5EF4-FFF2-40B4-BE49-F238E27FC236}">
                    <a16:creationId xmlns:a16="http://schemas.microsoft.com/office/drawing/2014/main" id="{FDC018F3-C277-476D-B80B-5F5B93BD4E9F}"/>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02" name="Rectangle 301">
                <a:extLst>
                  <a:ext uri="{FF2B5EF4-FFF2-40B4-BE49-F238E27FC236}">
                    <a16:creationId xmlns:a16="http://schemas.microsoft.com/office/drawing/2014/main" id="{145D77AD-ACBB-42A3-8740-044599FBEEA6}"/>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192" name="Group 191">
              <a:extLst>
                <a:ext uri="{FF2B5EF4-FFF2-40B4-BE49-F238E27FC236}">
                  <a16:creationId xmlns:a16="http://schemas.microsoft.com/office/drawing/2014/main" id="{49068172-30EA-4E32-B0B3-96E50366129F}"/>
                </a:ext>
              </a:extLst>
            </p:cNvPr>
            <p:cNvGrpSpPr/>
            <p:nvPr/>
          </p:nvGrpSpPr>
          <p:grpSpPr>
            <a:xfrm>
              <a:off x="6283325" y="1625600"/>
              <a:ext cx="133350" cy="1533525"/>
              <a:chOff x="5946775" y="1625600"/>
              <a:chExt cx="133350" cy="1533525"/>
            </a:xfrm>
          </p:grpSpPr>
          <p:sp>
            <p:nvSpPr>
              <p:cNvPr id="273" name="Rectangle 272">
                <a:extLst>
                  <a:ext uri="{FF2B5EF4-FFF2-40B4-BE49-F238E27FC236}">
                    <a16:creationId xmlns:a16="http://schemas.microsoft.com/office/drawing/2014/main" id="{3B6883F3-F2D2-4158-8C61-5DFB021FE5F1}"/>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274" name="Rectangle 273">
                <a:extLst>
                  <a:ext uri="{FF2B5EF4-FFF2-40B4-BE49-F238E27FC236}">
                    <a16:creationId xmlns:a16="http://schemas.microsoft.com/office/drawing/2014/main" id="{8549A2E7-DDCE-4AE8-90ED-9C75ECEEDF48}"/>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75" name="Rectangle 274">
                <a:extLst>
                  <a:ext uri="{FF2B5EF4-FFF2-40B4-BE49-F238E27FC236}">
                    <a16:creationId xmlns:a16="http://schemas.microsoft.com/office/drawing/2014/main" id="{2270E76F-9E4A-4B1C-9D2E-2D8C12A88395}"/>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76" name="Rectangle 275">
                <a:extLst>
                  <a:ext uri="{FF2B5EF4-FFF2-40B4-BE49-F238E27FC236}">
                    <a16:creationId xmlns:a16="http://schemas.microsoft.com/office/drawing/2014/main" id="{B9454FC6-76AD-429E-88D9-0A8F87826338}"/>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77" name="Rectangle 276">
                <a:extLst>
                  <a:ext uri="{FF2B5EF4-FFF2-40B4-BE49-F238E27FC236}">
                    <a16:creationId xmlns:a16="http://schemas.microsoft.com/office/drawing/2014/main" id="{C1391A53-0906-4597-8868-81647DBFD400}"/>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78" name="Rectangle 277">
                <a:extLst>
                  <a:ext uri="{FF2B5EF4-FFF2-40B4-BE49-F238E27FC236}">
                    <a16:creationId xmlns:a16="http://schemas.microsoft.com/office/drawing/2014/main" id="{AF55D1C1-B17D-4FEE-9536-5F0C6F45458F}"/>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79" name="Rectangle 278">
                <a:extLst>
                  <a:ext uri="{FF2B5EF4-FFF2-40B4-BE49-F238E27FC236}">
                    <a16:creationId xmlns:a16="http://schemas.microsoft.com/office/drawing/2014/main" id="{4BF12BEA-54A8-4C2C-B72E-EBE4133AE8E3}"/>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80" name="Rectangle 279">
                <a:extLst>
                  <a:ext uri="{FF2B5EF4-FFF2-40B4-BE49-F238E27FC236}">
                    <a16:creationId xmlns:a16="http://schemas.microsoft.com/office/drawing/2014/main" id="{1CA8BEB6-B550-473E-A5D3-0AE1B0D1ECEE}"/>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81" name="Rectangle 280">
                <a:extLst>
                  <a:ext uri="{FF2B5EF4-FFF2-40B4-BE49-F238E27FC236}">
                    <a16:creationId xmlns:a16="http://schemas.microsoft.com/office/drawing/2014/main" id="{8C71D730-2537-49D2-A6F8-2286102B545D}"/>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82" name="Rectangle 281">
                <a:extLst>
                  <a:ext uri="{FF2B5EF4-FFF2-40B4-BE49-F238E27FC236}">
                    <a16:creationId xmlns:a16="http://schemas.microsoft.com/office/drawing/2014/main" id="{04988D4E-0599-4BC0-8961-9DDF2AC07B9D}"/>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83" name="Rectangle 282">
                <a:extLst>
                  <a:ext uri="{FF2B5EF4-FFF2-40B4-BE49-F238E27FC236}">
                    <a16:creationId xmlns:a16="http://schemas.microsoft.com/office/drawing/2014/main" id="{A9A03673-08FD-45E9-8A2C-BF3EBE5D58F2}"/>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84" name="Rectangle 283">
                <a:extLst>
                  <a:ext uri="{FF2B5EF4-FFF2-40B4-BE49-F238E27FC236}">
                    <a16:creationId xmlns:a16="http://schemas.microsoft.com/office/drawing/2014/main" id="{768DD216-BA1B-4FD0-9775-AF49CF2EE3DB}"/>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85" name="Rectangle 284">
                <a:extLst>
                  <a:ext uri="{FF2B5EF4-FFF2-40B4-BE49-F238E27FC236}">
                    <a16:creationId xmlns:a16="http://schemas.microsoft.com/office/drawing/2014/main" id="{69470CB8-8F39-49CA-A870-E1849C78063F}"/>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86" name="Rectangle 285">
                <a:extLst>
                  <a:ext uri="{FF2B5EF4-FFF2-40B4-BE49-F238E27FC236}">
                    <a16:creationId xmlns:a16="http://schemas.microsoft.com/office/drawing/2014/main" id="{4FA00361-EAA5-412D-8EAF-6ABED4337F1A}"/>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87" name="Rectangle 286">
                <a:extLst>
                  <a:ext uri="{FF2B5EF4-FFF2-40B4-BE49-F238E27FC236}">
                    <a16:creationId xmlns:a16="http://schemas.microsoft.com/office/drawing/2014/main" id="{44F50AF9-280D-4A01-9075-336AC2B6CD1F}"/>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193" name="Group 192">
              <a:extLst>
                <a:ext uri="{FF2B5EF4-FFF2-40B4-BE49-F238E27FC236}">
                  <a16:creationId xmlns:a16="http://schemas.microsoft.com/office/drawing/2014/main" id="{88A69E19-E837-4B3D-8074-8389746D26F1}"/>
                </a:ext>
              </a:extLst>
            </p:cNvPr>
            <p:cNvGrpSpPr/>
            <p:nvPr/>
          </p:nvGrpSpPr>
          <p:grpSpPr>
            <a:xfrm>
              <a:off x="6451600" y="1625600"/>
              <a:ext cx="133350" cy="1533525"/>
              <a:chOff x="5946775" y="1625600"/>
              <a:chExt cx="133350" cy="1533525"/>
            </a:xfrm>
          </p:grpSpPr>
          <p:sp>
            <p:nvSpPr>
              <p:cNvPr id="258" name="Rectangle 257">
                <a:extLst>
                  <a:ext uri="{FF2B5EF4-FFF2-40B4-BE49-F238E27FC236}">
                    <a16:creationId xmlns:a16="http://schemas.microsoft.com/office/drawing/2014/main" id="{7D602FC8-D4EB-4288-B1CA-630810A48466}"/>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259" name="Rectangle 258">
                <a:extLst>
                  <a:ext uri="{FF2B5EF4-FFF2-40B4-BE49-F238E27FC236}">
                    <a16:creationId xmlns:a16="http://schemas.microsoft.com/office/drawing/2014/main" id="{7B9F5097-89F3-4903-BD6E-0D94B2E801CB}"/>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60" name="Rectangle 259">
                <a:extLst>
                  <a:ext uri="{FF2B5EF4-FFF2-40B4-BE49-F238E27FC236}">
                    <a16:creationId xmlns:a16="http://schemas.microsoft.com/office/drawing/2014/main" id="{BDE78F8B-2234-44EC-B63F-3A5C5D18EEE9}"/>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61" name="Rectangle 260">
                <a:extLst>
                  <a:ext uri="{FF2B5EF4-FFF2-40B4-BE49-F238E27FC236}">
                    <a16:creationId xmlns:a16="http://schemas.microsoft.com/office/drawing/2014/main" id="{847D23FA-D4B6-445F-B742-7780745FC04E}"/>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62" name="Rectangle 261">
                <a:extLst>
                  <a:ext uri="{FF2B5EF4-FFF2-40B4-BE49-F238E27FC236}">
                    <a16:creationId xmlns:a16="http://schemas.microsoft.com/office/drawing/2014/main" id="{BFCC52F5-217F-4513-9706-4711A5B8B811}"/>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63" name="Rectangle 262">
                <a:extLst>
                  <a:ext uri="{FF2B5EF4-FFF2-40B4-BE49-F238E27FC236}">
                    <a16:creationId xmlns:a16="http://schemas.microsoft.com/office/drawing/2014/main" id="{6524F88B-1458-4856-BF56-CE934433FC89}"/>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64" name="Rectangle 263">
                <a:extLst>
                  <a:ext uri="{FF2B5EF4-FFF2-40B4-BE49-F238E27FC236}">
                    <a16:creationId xmlns:a16="http://schemas.microsoft.com/office/drawing/2014/main" id="{9CF2F6B5-5FD9-4DF5-8E64-2F81AB1BEEFA}"/>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65" name="Rectangle 264">
                <a:extLst>
                  <a:ext uri="{FF2B5EF4-FFF2-40B4-BE49-F238E27FC236}">
                    <a16:creationId xmlns:a16="http://schemas.microsoft.com/office/drawing/2014/main" id="{CEBE4DA5-66D8-45E6-959E-F62019264F5E}"/>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66" name="Rectangle 265">
                <a:extLst>
                  <a:ext uri="{FF2B5EF4-FFF2-40B4-BE49-F238E27FC236}">
                    <a16:creationId xmlns:a16="http://schemas.microsoft.com/office/drawing/2014/main" id="{607245A1-D49F-4154-A28D-5D2D8CACB06F}"/>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67" name="Rectangle 266">
                <a:extLst>
                  <a:ext uri="{FF2B5EF4-FFF2-40B4-BE49-F238E27FC236}">
                    <a16:creationId xmlns:a16="http://schemas.microsoft.com/office/drawing/2014/main" id="{3D1512E7-8AB6-4E1A-BDF7-53C3B03A1965}"/>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68" name="Rectangle 267">
                <a:extLst>
                  <a:ext uri="{FF2B5EF4-FFF2-40B4-BE49-F238E27FC236}">
                    <a16:creationId xmlns:a16="http://schemas.microsoft.com/office/drawing/2014/main" id="{F67B46B1-D98D-48F7-8A09-4DB174D52D22}"/>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69" name="Rectangle 268">
                <a:extLst>
                  <a:ext uri="{FF2B5EF4-FFF2-40B4-BE49-F238E27FC236}">
                    <a16:creationId xmlns:a16="http://schemas.microsoft.com/office/drawing/2014/main" id="{DD67D7BE-AF42-46E1-8105-DB2C5EE5594B}"/>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70" name="Rectangle 269">
                <a:extLst>
                  <a:ext uri="{FF2B5EF4-FFF2-40B4-BE49-F238E27FC236}">
                    <a16:creationId xmlns:a16="http://schemas.microsoft.com/office/drawing/2014/main" id="{8DC667D5-4D37-451D-B6E9-7824254DE875}"/>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71" name="Rectangle 270">
                <a:extLst>
                  <a:ext uri="{FF2B5EF4-FFF2-40B4-BE49-F238E27FC236}">
                    <a16:creationId xmlns:a16="http://schemas.microsoft.com/office/drawing/2014/main" id="{64FFF4C5-ABDC-4AAF-8BF2-350C90D1D783}"/>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72" name="Rectangle 271">
                <a:extLst>
                  <a:ext uri="{FF2B5EF4-FFF2-40B4-BE49-F238E27FC236}">
                    <a16:creationId xmlns:a16="http://schemas.microsoft.com/office/drawing/2014/main" id="{0F6121AA-1844-4665-A03A-6C3EE4B6885A}"/>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194" name="Group 193">
              <a:extLst>
                <a:ext uri="{FF2B5EF4-FFF2-40B4-BE49-F238E27FC236}">
                  <a16:creationId xmlns:a16="http://schemas.microsoft.com/office/drawing/2014/main" id="{60785878-C9D1-4F8C-BF04-055D25DE50EC}"/>
                </a:ext>
              </a:extLst>
            </p:cNvPr>
            <p:cNvGrpSpPr/>
            <p:nvPr/>
          </p:nvGrpSpPr>
          <p:grpSpPr>
            <a:xfrm>
              <a:off x="6623050" y="1625600"/>
              <a:ext cx="133350" cy="1533525"/>
              <a:chOff x="5946775" y="1625600"/>
              <a:chExt cx="133350" cy="1533525"/>
            </a:xfrm>
          </p:grpSpPr>
          <p:sp>
            <p:nvSpPr>
              <p:cNvPr id="243" name="Rectangle 242">
                <a:extLst>
                  <a:ext uri="{FF2B5EF4-FFF2-40B4-BE49-F238E27FC236}">
                    <a16:creationId xmlns:a16="http://schemas.microsoft.com/office/drawing/2014/main" id="{EAEEDA1E-10D9-443D-BF41-A0D5970722EF}"/>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244" name="Rectangle 243">
                <a:extLst>
                  <a:ext uri="{FF2B5EF4-FFF2-40B4-BE49-F238E27FC236}">
                    <a16:creationId xmlns:a16="http://schemas.microsoft.com/office/drawing/2014/main" id="{8820A5D0-BC8F-45BE-95E9-56B7696ECB46}"/>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45" name="Rectangle 244">
                <a:extLst>
                  <a:ext uri="{FF2B5EF4-FFF2-40B4-BE49-F238E27FC236}">
                    <a16:creationId xmlns:a16="http://schemas.microsoft.com/office/drawing/2014/main" id="{A7473E27-F85E-4FD1-9854-8974148134D4}"/>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46" name="Rectangle 245">
                <a:extLst>
                  <a:ext uri="{FF2B5EF4-FFF2-40B4-BE49-F238E27FC236}">
                    <a16:creationId xmlns:a16="http://schemas.microsoft.com/office/drawing/2014/main" id="{B2B975B0-E8F5-420F-A61F-38715485D9BC}"/>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47" name="Rectangle 246">
                <a:extLst>
                  <a:ext uri="{FF2B5EF4-FFF2-40B4-BE49-F238E27FC236}">
                    <a16:creationId xmlns:a16="http://schemas.microsoft.com/office/drawing/2014/main" id="{DC6B7D37-E8F2-4C3F-81BC-0EFA85152260}"/>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48" name="Rectangle 247">
                <a:extLst>
                  <a:ext uri="{FF2B5EF4-FFF2-40B4-BE49-F238E27FC236}">
                    <a16:creationId xmlns:a16="http://schemas.microsoft.com/office/drawing/2014/main" id="{0757F4CE-084C-409F-9307-47483F551BD7}"/>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49" name="Rectangle 248">
                <a:extLst>
                  <a:ext uri="{FF2B5EF4-FFF2-40B4-BE49-F238E27FC236}">
                    <a16:creationId xmlns:a16="http://schemas.microsoft.com/office/drawing/2014/main" id="{DA29EE35-FFFC-46CD-BC4D-A4AAD3086A36}"/>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0" name="Rectangle 249">
                <a:extLst>
                  <a:ext uri="{FF2B5EF4-FFF2-40B4-BE49-F238E27FC236}">
                    <a16:creationId xmlns:a16="http://schemas.microsoft.com/office/drawing/2014/main" id="{C317CD37-0716-4A98-AC9E-B2AC3EEA8286}"/>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1" name="Rectangle 250">
                <a:extLst>
                  <a:ext uri="{FF2B5EF4-FFF2-40B4-BE49-F238E27FC236}">
                    <a16:creationId xmlns:a16="http://schemas.microsoft.com/office/drawing/2014/main" id="{058D19DB-7A2C-491B-8AC7-3B362EDCA420}"/>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2" name="Rectangle 251">
                <a:extLst>
                  <a:ext uri="{FF2B5EF4-FFF2-40B4-BE49-F238E27FC236}">
                    <a16:creationId xmlns:a16="http://schemas.microsoft.com/office/drawing/2014/main" id="{B8B55CE9-6D14-400F-95DF-0F42116FB02B}"/>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3" name="Rectangle 252">
                <a:extLst>
                  <a:ext uri="{FF2B5EF4-FFF2-40B4-BE49-F238E27FC236}">
                    <a16:creationId xmlns:a16="http://schemas.microsoft.com/office/drawing/2014/main" id="{FFCF91CA-E431-400F-B498-B46247A2F1D2}"/>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4" name="Rectangle 253">
                <a:extLst>
                  <a:ext uri="{FF2B5EF4-FFF2-40B4-BE49-F238E27FC236}">
                    <a16:creationId xmlns:a16="http://schemas.microsoft.com/office/drawing/2014/main" id="{B86FF0AA-F51B-4662-A739-73E7DB8099D8}"/>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5" name="Rectangle 254">
                <a:extLst>
                  <a:ext uri="{FF2B5EF4-FFF2-40B4-BE49-F238E27FC236}">
                    <a16:creationId xmlns:a16="http://schemas.microsoft.com/office/drawing/2014/main" id="{A3C8D441-9453-4BBA-9FA9-F81FCE5C5EA2}"/>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6" name="Rectangle 255">
                <a:extLst>
                  <a:ext uri="{FF2B5EF4-FFF2-40B4-BE49-F238E27FC236}">
                    <a16:creationId xmlns:a16="http://schemas.microsoft.com/office/drawing/2014/main" id="{CE2B27B3-DABA-4B61-A684-66FE3FBA6233}"/>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7" name="Rectangle 256">
                <a:extLst>
                  <a:ext uri="{FF2B5EF4-FFF2-40B4-BE49-F238E27FC236}">
                    <a16:creationId xmlns:a16="http://schemas.microsoft.com/office/drawing/2014/main" id="{E3675770-76DD-481C-A00E-B79A4E51FF01}"/>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195" name="Group 194">
              <a:extLst>
                <a:ext uri="{FF2B5EF4-FFF2-40B4-BE49-F238E27FC236}">
                  <a16:creationId xmlns:a16="http://schemas.microsoft.com/office/drawing/2014/main" id="{4881D0C4-3733-4D3A-B377-2C8ECB44E30F}"/>
                </a:ext>
              </a:extLst>
            </p:cNvPr>
            <p:cNvGrpSpPr/>
            <p:nvPr/>
          </p:nvGrpSpPr>
          <p:grpSpPr>
            <a:xfrm>
              <a:off x="6791325" y="1625600"/>
              <a:ext cx="133350" cy="1533525"/>
              <a:chOff x="5946775" y="1625600"/>
              <a:chExt cx="133350" cy="1533525"/>
            </a:xfrm>
          </p:grpSpPr>
          <p:sp>
            <p:nvSpPr>
              <p:cNvPr id="228" name="Rectangle 227">
                <a:extLst>
                  <a:ext uri="{FF2B5EF4-FFF2-40B4-BE49-F238E27FC236}">
                    <a16:creationId xmlns:a16="http://schemas.microsoft.com/office/drawing/2014/main" id="{5ACC03DA-AC8A-4E02-8A14-724D5F2F39BA}"/>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229" name="Rectangle 228">
                <a:extLst>
                  <a:ext uri="{FF2B5EF4-FFF2-40B4-BE49-F238E27FC236}">
                    <a16:creationId xmlns:a16="http://schemas.microsoft.com/office/drawing/2014/main" id="{E8CC4A6B-83EB-4C06-A613-0C0D5353615D}"/>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0" name="Rectangle 229">
                <a:extLst>
                  <a:ext uri="{FF2B5EF4-FFF2-40B4-BE49-F238E27FC236}">
                    <a16:creationId xmlns:a16="http://schemas.microsoft.com/office/drawing/2014/main" id="{EA1AD275-3F64-40F4-A2EC-71C7ACF4367E}"/>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1" name="Rectangle 230">
                <a:extLst>
                  <a:ext uri="{FF2B5EF4-FFF2-40B4-BE49-F238E27FC236}">
                    <a16:creationId xmlns:a16="http://schemas.microsoft.com/office/drawing/2014/main" id="{73D7B4F1-E84A-4D6A-9F3F-2FB90261C67E}"/>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2" name="Rectangle 231">
                <a:extLst>
                  <a:ext uri="{FF2B5EF4-FFF2-40B4-BE49-F238E27FC236}">
                    <a16:creationId xmlns:a16="http://schemas.microsoft.com/office/drawing/2014/main" id="{1297EC46-7845-4377-85D8-0AF88B34403D}"/>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3" name="Rectangle 232">
                <a:extLst>
                  <a:ext uri="{FF2B5EF4-FFF2-40B4-BE49-F238E27FC236}">
                    <a16:creationId xmlns:a16="http://schemas.microsoft.com/office/drawing/2014/main" id="{3159926C-539A-492D-8504-598753A269EE}"/>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4" name="Rectangle 233">
                <a:extLst>
                  <a:ext uri="{FF2B5EF4-FFF2-40B4-BE49-F238E27FC236}">
                    <a16:creationId xmlns:a16="http://schemas.microsoft.com/office/drawing/2014/main" id="{2134CD49-B431-4151-9118-5A68B370B06D}"/>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5" name="Rectangle 234">
                <a:extLst>
                  <a:ext uri="{FF2B5EF4-FFF2-40B4-BE49-F238E27FC236}">
                    <a16:creationId xmlns:a16="http://schemas.microsoft.com/office/drawing/2014/main" id="{D4E18FC9-A921-4754-A61B-D88CF5CCBC79}"/>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6" name="Rectangle 235">
                <a:extLst>
                  <a:ext uri="{FF2B5EF4-FFF2-40B4-BE49-F238E27FC236}">
                    <a16:creationId xmlns:a16="http://schemas.microsoft.com/office/drawing/2014/main" id="{E0D28840-ADF4-4E01-9ABA-B14FC6D5EDF2}"/>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7" name="Rectangle 236">
                <a:extLst>
                  <a:ext uri="{FF2B5EF4-FFF2-40B4-BE49-F238E27FC236}">
                    <a16:creationId xmlns:a16="http://schemas.microsoft.com/office/drawing/2014/main" id="{624DCD92-1D66-412C-8E1C-C760DAEE9699}"/>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8" name="Rectangle 237">
                <a:extLst>
                  <a:ext uri="{FF2B5EF4-FFF2-40B4-BE49-F238E27FC236}">
                    <a16:creationId xmlns:a16="http://schemas.microsoft.com/office/drawing/2014/main" id="{3FAB3199-607E-4916-8E44-E1EC0C5E1A99}"/>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9" name="Rectangle 238">
                <a:extLst>
                  <a:ext uri="{FF2B5EF4-FFF2-40B4-BE49-F238E27FC236}">
                    <a16:creationId xmlns:a16="http://schemas.microsoft.com/office/drawing/2014/main" id="{0A131D7E-0EC2-45B6-B062-C636AF8DAAA1}"/>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40" name="Rectangle 239">
                <a:extLst>
                  <a:ext uri="{FF2B5EF4-FFF2-40B4-BE49-F238E27FC236}">
                    <a16:creationId xmlns:a16="http://schemas.microsoft.com/office/drawing/2014/main" id="{E062E8D0-892E-4720-A2D0-53DC8FD91E2B}"/>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41" name="Rectangle 240">
                <a:extLst>
                  <a:ext uri="{FF2B5EF4-FFF2-40B4-BE49-F238E27FC236}">
                    <a16:creationId xmlns:a16="http://schemas.microsoft.com/office/drawing/2014/main" id="{81ACA54D-91BD-409B-9DED-7DD9C1339725}"/>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42" name="Rectangle 241">
                <a:extLst>
                  <a:ext uri="{FF2B5EF4-FFF2-40B4-BE49-F238E27FC236}">
                    <a16:creationId xmlns:a16="http://schemas.microsoft.com/office/drawing/2014/main" id="{A604B25E-B40C-4C8D-A66D-52AB4CC13E51}"/>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196" name="Group 195">
              <a:extLst>
                <a:ext uri="{FF2B5EF4-FFF2-40B4-BE49-F238E27FC236}">
                  <a16:creationId xmlns:a16="http://schemas.microsoft.com/office/drawing/2014/main" id="{DE66948E-2C22-4963-BCA0-E148FB3C28AA}"/>
                </a:ext>
              </a:extLst>
            </p:cNvPr>
            <p:cNvGrpSpPr/>
            <p:nvPr/>
          </p:nvGrpSpPr>
          <p:grpSpPr>
            <a:xfrm>
              <a:off x="6959600" y="1625600"/>
              <a:ext cx="133350" cy="1533525"/>
              <a:chOff x="5946775" y="1625600"/>
              <a:chExt cx="133350" cy="1533525"/>
            </a:xfrm>
          </p:grpSpPr>
          <p:sp>
            <p:nvSpPr>
              <p:cNvPr id="213" name="Rectangle 212">
                <a:extLst>
                  <a:ext uri="{FF2B5EF4-FFF2-40B4-BE49-F238E27FC236}">
                    <a16:creationId xmlns:a16="http://schemas.microsoft.com/office/drawing/2014/main" id="{30A093A9-59F3-433F-BA1E-7C9925A89F58}"/>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214" name="Rectangle 213">
                <a:extLst>
                  <a:ext uri="{FF2B5EF4-FFF2-40B4-BE49-F238E27FC236}">
                    <a16:creationId xmlns:a16="http://schemas.microsoft.com/office/drawing/2014/main" id="{F59B2AB9-D215-47F1-8765-838A96B06E15}"/>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15" name="Rectangle 214">
                <a:extLst>
                  <a:ext uri="{FF2B5EF4-FFF2-40B4-BE49-F238E27FC236}">
                    <a16:creationId xmlns:a16="http://schemas.microsoft.com/office/drawing/2014/main" id="{93CA88E0-3E97-4BEE-805A-0343475E5308}"/>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16" name="Rectangle 215">
                <a:extLst>
                  <a:ext uri="{FF2B5EF4-FFF2-40B4-BE49-F238E27FC236}">
                    <a16:creationId xmlns:a16="http://schemas.microsoft.com/office/drawing/2014/main" id="{99BBB923-4237-4D12-BFDE-DE9AE8ABCA42}"/>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17" name="Rectangle 216">
                <a:extLst>
                  <a:ext uri="{FF2B5EF4-FFF2-40B4-BE49-F238E27FC236}">
                    <a16:creationId xmlns:a16="http://schemas.microsoft.com/office/drawing/2014/main" id="{76E03C2E-3A8B-4B2C-815E-043BA5EC7383}"/>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18" name="Rectangle 217">
                <a:extLst>
                  <a:ext uri="{FF2B5EF4-FFF2-40B4-BE49-F238E27FC236}">
                    <a16:creationId xmlns:a16="http://schemas.microsoft.com/office/drawing/2014/main" id="{F2FBD5A9-6D70-4F0D-94F0-AC2D975B283F}"/>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19" name="Rectangle 218">
                <a:extLst>
                  <a:ext uri="{FF2B5EF4-FFF2-40B4-BE49-F238E27FC236}">
                    <a16:creationId xmlns:a16="http://schemas.microsoft.com/office/drawing/2014/main" id="{C37E31FE-2441-4B06-BA60-18A20676A5F5}"/>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20" name="Rectangle 219">
                <a:extLst>
                  <a:ext uri="{FF2B5EF4-FFF2-40B4-BE49-F238E27FC236}">
                    <a16:creationId xmlns:a16="http://schemas.microsoft.com/office/drawing/2014/main" id="{006ACCA5-62F3-41E5-A950-627A2C8FC251}"/>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21" name="Rectangle 220">
                <a:extLst>
                  <a:ext uri="{FF2B5EF4-FFF2-40B4-BE49-F238E27FC236}">
                    <a16:creationId xmlns:a16="http://schemas.microsoft.com/office/drawing/2014/main" id="{2D33D1DA-C5AC-43A7-8992-14D9FA3036E7}"/>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22" name="Rectangle 221">
                <a:extLst>
                  <a:ext uri="{FF2B5EF4-FFF2-40B4-BE49-F238E27FC236}">
                    <a16:creationId xmlns:a16="http://schemas.microsoft.com/office/drawing/2014/main" id="{5BA6EA9C-CE1F-4A40-B273-72545301C28B}"/>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23" name="Rectangle 222">
                <a:extLst>
                  <a:ext uri="{FF2B5EF4-FFF2-40B4-BE49-F238E27FC236}">
                    <a16:creationId xmlns:a16="http://schemas.microsoft.com/office/drawing/2014/main" id="{3470C579-D734-4297-8001-0062B0728BF1}"/>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24" name="Rectangle 223">
                <a:extLst>
                  <a:ext uri="{FF2B5EF4-FFF2-40B4-BE49-F238E27FC236}">
                    <a16:creationId xmlns:a16="http://schemas.microsoft.com/office/drawing/2014/main" id="{674D9A4D-B481-4CE1-8348-D96E97242F00}"/>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25" name="Rectangle 224">
                <a:extLst>
                  <a:ext uri="{FF2B5EF4-FFF2-40B4-BE49-F238E27FC236}">
                    <a16:creationId xmlns:a16="http://schemas.microsoft.com/office/drawing/2014/main" id="{CE7CD312-5EFF-4CA8-B021-3332EFE436D6}"/>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26" name="Rectangle 225">
                <a:extLst>
                  <a:ext uri="{FF2B5EF4-FFF2-40B4-BE49-F238E27FC236}">
                    <a16:creationId xmlns:a16="http://schemas.microsoft.com/office/drawing/2014/main" id="{F5ED0462-939B-4D99-A4A2-FE194A39AF4E}"/>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27" name="Rectangle 226">
                <a:extLst>
                  <a:ext uri="{FF2B5EF4-FFF2-40B4-BE49-F238E27FC236}">
                    <a16:creationId xmlns:a16="http://schemas.microsoft.com/office/drawing/2014/main" id="{83FE63BB-FDF3-4853-8C9D-9F39A67B9765}"/>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197" name="Group 196">
              <a:extLst>
                <a:ext uri="{FF2B5EF4-FFF2-40B4-BE49-F238E27FC236}">
                  <a16:creationId xmlns:a16="http://schemas.microsoft.com/office/drawing/2014/main" id="{D68FF568-E6FF-4A5A-963E-6A6A4AC9292C}"/>
                </a:ext>
              </a:extLst>
            </p:cNvPr>
            <p:cNvGrpSpPr/>
            <p:nvPr/>
          </p:nvGrpSpPr>
          <p:grpSpPr>
            <a:xfrm>
              <a:off x="7127875" y="1625600"/>
              <a:ext cx="133350" cy="1533525"/>
              <a:chOff x="5946775" y="1625600"/>
              <a:chExt cx="133350" cy="1533525"/>
            </a:xfrm>
          </p:grpSpPr>
          <p:sp>
            <p:nvSpPr>
              <p:cNvPr id="198" name="Rectangle 197">
                <a:extLst>
                  <a:ext uri="{FF2B5EF4-FFF2-40B4-BE49-F238E27FC236}">
                    <a16:creationId xmlns:a16="http://schemas.microsoft.com/office/drawing/2014/main" id="{56D7D316-397B-43D7-AE11-93CD664EEF10}"/>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199" name="Rectangle 198">
                <a:extLst>
                  <a:ext uri="{FF2B5EF4-FFF2-40B4-BE49-F238E27FC236}">
                    <a16:creationId xmlns:a16="http://schemas.microsoft.com/office/drawing/2014/main" id="{69C11F6C-557B-4A4D-9C39-CD0329713B61}"/>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00" name="Rectangle 199">
                <a:extLst>
                  <a:ext uri="{FF2B5EF4-FFF2-40B4-BE49-F238E27FC236}">
                    <a16:creationId xmlns:a16="http://schemas.microsoft.com/office/drawing/2014/main" id="{51B48D73-9C09-4DE2-8004-41F2AC879A1D}"/>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01" name="Rectangle 200">
                <a:extLst>
                  <a:ext uri="{FF2B5EF4-FFF2-40B4-BE49-F238E27FC236}">
                    <a16:creationId xmlns:a16="http://schemas.microsoft.com/office/drawing/2014/main" id="{5AA2694C-1F98-46B1-9221-47A89554DC9D}"/>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02" name="Rectangle 201">
                <a:extLst>
                  <a:ext uri="{FF2B5EF4-FFF2-40B4-BE49-F238E27FC236}">
                    <a16:creationId xmlns:a16="http://schemas.microsoft.com/office/drawing/2014/main" id="{CFB135C7-846B-4BFA-B9B5-2E7ACF56CE6B}"/>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03" name="Rectangle 202">
                <a:extLst>
                  <a:ext uri="{FF2B5EF4-FFF2-40B4-BE49-F238E27FC236}">
                    <a16:creationId xmlns:a16="http://schemas.microsoft.com/office/drawing/2014/main" id="{5C2D1F56-DC3E-4EF2-B4C6-7218A345B29B}"/>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04" name="Rectangle 203">
                <a:extLst>
                  <a:ext uri="{FF2B5EF4-FFF2-40B4-BE49-F238E27FC236}">
                    <a16:creationId xmlns:a16="http://schemas.microsoft.com/office/drawing/2014/main" id="{2A0C4F6D-E7D8-4A00-A3B7-B4DEAD29C274}"/>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05" name="Rectangle 204">
                <a:extLst>
                  <a:ext uri="{FF2B5EF4-FFF2-40B4-BE49-F238E27FC236}">
                    <a16:creationId xmlns:a16="http://schemas.microsoft.com/office/drawing/2014/main" id="{46252058-B89C-4B08-8BE1-4F00D6F97390}"/>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06" name="Rectangle 205">
                <a:extLst>
                  <a:ext uri="{FF2B5EF4-FFF2-40B4-BE49-F238E27FC236}">
                    <a16:creationId xmlns:a16="http://schemas.microsoft.com/office/drawing/2014/main" id="{DBAAFC5E-5C4A-45AD-AC9D-FE49D62E1B01}"/>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07" name="Rectangle 206">
                <a:extLst>
                  <a:ext uri="{FF2B5EF4-FFF2-40B4-BE49-F238E27FC236}">
                    <a16:creationId xmlns:a16="http://schemas.microsoft.com/office/drawing/2014/main" id="{31DFAA26-DD51-47E4-83CC-C820DBEA3606}"/>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08" name="Rectangle 207">
                <a:extLst>
                  <a:ext uri="{FF2B5EF4-FFF2-40B4-BE49-F238E27FC236}">
                    <a16:creationId xmlns:a16="http://schemas.microsoft.com/office/drawing/2014/main" id="{1A51ACAD-1EEC-4B03-9CC3-46AD1667DD58}"/>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09" name="Rectangle 208">
                <a:extLst>
                  <a:ext uri="{FF2B5EF4-FFF2-40B4-BE49-F238E27FC236}">
                    <a16:creationId xmlns:a16="http://schemas.microsoft.com/office/drawing/2014/main" id="{CB35478D-7EAB-4EA0-8692-CEDF4B2FFA66}"/>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10" name="Rectangle 209">
                <a:extLst>
                  <a:ext uri="{FF2B5EF4-FFF2-40B4-BE49-F238E27FC236}">
                    <a16:creationId xmlns:a16="http://schemas.microsoft.com/office/drawing/2014/main" id="{97B7E4C1-8EBF-47B8-B648-06E5805F68FD}"/>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11" name="Rectangle 210">
                <a:extLst>
                  <a:ext uri="{FF2B5EF4-FFF2-40B4-BE49-F238E27FC236}">
                    <a16:creationId xmlns:a16="http://schemas.microsoft.com/office/drawing/2014/main" id="{BC1792FA-5567-486A-BF6F-B2DF2A3184B7}"/>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12" name="Rectangle 211">
                <a:extLst>
                  <a:ext uri="{FF2B5EF4-FFF2-40B4-BE49-F238E27FC236}">
                    <a16:creationId xmlns:a16="http://schemas.microsoft.com/office/drawing/2014/main" id="{6D8569EB-EE17-4951-966F-3EFBD6114C4C}"/>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sp>
        <p:nvSpPr>
          <p:cNvPr id="318" name="Up-Down Arrow 329">
            <a:extLst>
              <a:ext uri="{FF2B5EF4-FFF2-40B4-BE49-F238E27FC236}">
                <a16:creationId xmlns:a16="http://schemas.microsoft.com/office/drawing/2014/main" id="{42EEA919-4F6C-47E9-A8F5-08E5915243C9}"/>
              </a:ext>
            </a:extLst>
          </p:cNvPr>
          <p:cNvSpPr/>
          <p:nvPr/>
        </p:nvSpPr>
        <p:spPr>
          <a:xfrm>
            <a:off x="7223326" y="3082056"/>
            <a:ext cx="253339" cy="269875"/>
          </a:xfrm>
          <a:prstGeom prst="upDownArrow">
            <a:avLst>
              <a:gd name="adj1" fmla="val 64334"/>
              <a:gd name="adj2" fmla="val 24842"/>
            </a:avLst>
          </a:prstGeom>
          <a:solidFill>
            <a:srgbClr val="FFC000"/>
          </a:solidFill>
          <a:ln w="9525" cap="flat" cmpd="sng" algn="ctr">
            <a:noFill/>
            <a:prstDash val="solid"/>
          </a:ln>
          <a:effectLst>
            <a:outerShdw blurRad="40000" dist="23000" dir="5400000" rotWithShape="0">
              <a:srgbClr val="000000">
                <a:alpha val="35000"/>
              </a:srgbClr>
            </a:outerShdw>
          </a:effectLst>
          <a:scene3d>
            <a:camera prst="orthographicFront"/>
            <a:lightRig rig="threePt" dir="t"/>
          </a:scene3d>
          <a:sp3d>
            <a:bevelT w="12700" h="12700"/>
          </a:sp3d>
        </p:spPr>
        <p:txBody>
          <a:bodyPr lIns="91433" tIns="45716" rIns="91433" bIns="45716" rtlCol="0" anchor="ctr"/>
          <a:lstStyle/>
          <a:p>
            <a:pPr algn="ctr" defTabSz="457020">
              <a:defRPr/>
            </a:pPr>
            <a:endParaRPr lang="en-US" kern="0">
              <a:solidFill>
                <a:srgbClr val="FFFFFF"/>
              </a:solidFill>
              <a:latin typeface="Trebuchet MS"/>
            </a:endParaRPr>
          </a:p>
        </p:txBody>
      </p:sp>
    </p:spTree>
    <p:extLst>
      <p:ext uri="{BB962C8B-B14F-4D97-AF65-F5344CB8AC3E}">
        <p14:creationId xmlns:p14="http://schemas.microsoft.com/office/powerpoint/2010/main" val="675305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C7AB347-3B8F-422E-B80C-98374E411FB0}"/>
              </a:ext>
            </a:extLst>
          </p:cNvPr>
          <p:cNvSpPr>
            <a:spLocks noGrp="1"/>
          </p:cNvSpPr>
          <p:nvPr>
            <p:ph type="title"/>
          </p:nvPr>
        </p:nvSpPr>
        <p:spPr/>
        <p:txBody>
          <a:bodyPr/>
          <a:lstStyle/>
          <a:p>
            <a:r>
              <a:rPr lang="en-US" dirty="0"/>
              <a:t>Try to Build without “managed”</a:t>
            </a:r>
          </a:p>
        </p:txBody>
      </p:sp>
      <p:sp>
        <p:nvSpPr>
          <p:cNvPr id="4" name="Content Placeholder 3">
            <a:extLst>
              <a:ext uri="{FF2B5EF4-FFF2-40B4-BE49-F238E27FC236}">
                <a16:creationId xmlns:a16="http://schemas.microsoft.com/office/drawing/2014/main" id="{D79CF522-6E77-42ED-82B5-59BAB7302339}"/>
              </a:ext>
            </a:extLst>
          </p:cNvPr>
          <p:cNvSpPr>
            <a:spLocks noGrp="1"/>
          </p:cNvSpPr>
          <p:nvPr>
            <p:ph idx="1"/>
          </p:nvPr>
        </p:nvSpPr>
        <p:spPr>
          <a:xfrm>
            <a:off x="436740" y="1713493"/>
            <a:ext cx="9948672" cy="4108467"/>
          </a:xfrm>
        </p:spPr>
        <p:txBody>
          <a:bodyPr/>
          <a:lstStyle/>
          <a:p>
            <a:pPr marL="0" indent="0">
              <a:lnSpc>
                <a:spcPct val="100000"/>
              </a:lnSpc>
              <a:spcBef>
                <a:spcPts val="0"/>
              </a:spcBef>
              <a:spcAft>
                <a:spcPts val="0"/>
              </a:spcAft>
              <a:buNone/>
            </a:pPr>
            <a:r>
              <a:rPr lang="en-US" sz="1600" dirty="0" err="1">
                <a:latin typeface="Courier New" panose="02070309020205020404" pitchFamily="49" charset="0"/>
                <a:cs typeface="Courier New" panose="02070309020205020404" pitchFamily="49" charset="0"/>
              </a:rPr>
              <a:t>pgcc</a:t>
            </a:r>
            <a:r>
              <a:rPr lang="en-US" sz="1600" dirty="0">
                <a:latin typeface="Courier New" panose="02070309020205020404" pitchFamily="49" charset="0"/>
                <a:cs typeface="Courier New" panose="02070309020205020404" pitchFamily="49" charset="0"/>
              </a:rPr>
              <a:t> -ta=tesla -</a:t>
            </a:r>
            <a:r>
              <a:rPr lang="en-US" sz="1600" dirty="0" err="1">
                <a:latin typeface="Courier New" panose="02070309020205020404" pitchFamily="49" charset="0"/>
                <a:cs typeface="Courier New" panose="02070309020205020404" pitchFamily="49" charset="0"/>
              </a:rPr>
              <a:t>Minfo</a:t>
            </a:r>
            <a:r>
              <a:rPr lang="en-US" sz="1600" dirty="0">
                <a:latin typeface="Courier New" panose="02070309020205020404" pitchFamily="49" charset="0"/>
                <a:cs typeface="Courier New" panose="02070309020205020404" pitchFamily="49" charset="0"/>
              </a:rPr>
              <a:t>=accel laplace2d.c </a:t>
            </a:r>
            <a:r>
              <a:rPr lang="en-US" sz="1600" dirty="0" err="1">
                <a:latin typeface="Courier New" panose="02070309020205020404" pitchFamily="49" charset="0"/>
                <a:cs typeface="Courier New" panose="02070309020205020404" pitchFamily="49" charset="0"/>
              </a:rPr>
              <a:t>jacobi.c</a:t>
            </a:r>
            <a:endParaRPr lang="en-US" sz="1600" dirty="0">
              <a:latin typeface="Courier New" panose="02070309020205020404" pitchFamily="49" charset="0"/>
              <a:cs typeface="Courier New" panose="02070309020205020404" pitchFamily="49" charset="0"/>
            </a:endParaRPr>
          </a:p>
          <a:p>
            <a:pPr marL="0" indent="0">
              <a:lnSpc>
                <a:spcPct val="100000"/>
              </a:lnSpc>
              <a:spcBef>
                <a:spcPts val="0"/>
              </a:spcBef>
              <a:spcAft>
                <a:spcPts val="0"/>
              </a:spcAft>
              <a:buNone/>
            </a:pPr>
            <a:r>
              <a:rPr lang="en-US" sz="1600" dirty="0">
                <a:latin typeface="Courier New" panose="02070309020205020404" pitchFamily="49" charset="0"/>
                <a:cs typeface="Courier New" panose="02070309020205020404" pitchFamily="49" charset="0"/>
              </a:rPr>
              <a:t>laplace2d.c:</a:t>
            </a:r>
          </a:p>
          <a:p>
            <a:pPr marL="0" indent="0">
              <a:lnSpc>
                <a:spcPct val="100000"/>
              </a:lnSpc>
              <a:spcBef>
                <a:spcPts val="0"/>
              </a:spcBef>
              <a:spcAft>
                <a:spcPts val="0"/>
              </a:spcAft>
              <a:buNone/>
            </a:pPr>
            <a:r>
              <a:rPr lang="en-US" sz="1600" b="1" dirty="0">
                <a:solidFill>
                  <a:srgbClr val="FF0000"/>
                </a:solidFill>
                <a:latin typeface="Courier New" panose="02070309020205020404" pitchFamily="49" charset="0"/>
                <a:cs typeface="Courier New" panose="02070309020205020404" pitchFamily="49" charset="0"/>
              </a:rPr>
              <a:t>PGC-S-0155-Compiler failed to translate accelerator region (see -</a:t>
            </a:r>
            <a:r>
              <a:rPr lang="en-US" sz="1600" b="1" dirty="0" err="1">
                <a:solidFill>
                  <a:srgbClr val="FF0000"/>
                </a:solidFill>
                <a:latin typeface="Courier New" panose="02070309020205020404" pitchFamily="49" charset="0"/>
                <a:cs typeface="Courier New" panose="02070309020205020404" pitchFamily="49" charset="0"/>
              </a:rPr>
              <a:t>Minfo</a:t>
            </a:r>
            <a:r>
              <a:rPr lang="en-US" sz="1600" b="1" dirty="0">
                <a:solidFill>
                  <a:srgbClr val="FF0000"/>
                </a:solidFill>
                <a:latin typeface="Courier New" panose="02070309020205020404" pitchFamily="49" charset="0"/>
                <a:cs typeface="Courier New" panose="02070309020205020404" pitchFamily="49" charset="0"/>
              </a:rPr>
              <a:t> messages): </a:t>
            </a:r>
            <a:r>
              <a:rPr lang="en-US" sz="1600" dirty="0">
                <a:latin typeface="Courier New" panose="02070309020205020404" pitchFamily="49" charset="0"/>
                <a:cs typeface="Courier New" panose="02070309020205020404" pitchFamily="49" charset="0"/>
              </a:rPr>
              <a:t>Could not find allocated-variable index for symbol (laplace2d.c: 47)</a:t>
            </a:r>
          </a:p>
          <a:p>
            <a:pPr marL="0" indent="0">
              <a:lnSpc>
                <a:spcPct val="100000"/>
              </a:lnSpc>
              <a:spcBef>
                <a:spcPts val="0"/>
              </a:spcBef>
              <a:spcAft>
                <a:spcPts val="0"/>
              </a:spcAft>
              <a:buNone/>
            </a:pPr>
            <a:r>
              <a:rPr lang="en-US" sz="1600" dirty="0" err="1">
                <a:latin typeface="Courier New" panose="02070309020205020404" pitchFamily="49" charset="0"/>
                <a:cs typeface="Courier New" panose="02070309020205020404" pitchFamily="49" charset="0"/>
              </a:rPr>
              <a:t>calcNext</a:t>
            </a:r>
            <a:r>
              <a:rPr lang="en-US" sz="1600" dirty="0">
                <a:latin typeface="Courier New" panose="02070309020205020404" pitchFamily="49" charset="0"/>
                <a:cs typeface="Courier New" panose="02070309020205020404" pitchFamily="49" charset="0"/>
              </a:rPr>
              <a:t>:</a:t>
            </a:r>
          </a:p>
          <a:p>
            <a:pPr marL="0" indent="0">
              <a:lnSpc>
                <a:spcPct val="100000"/>
              </a:lnSpc>
              <a:spcBef>
                <a:spcPts val="0"/>
              </a:spcBef>
              <a:spcAft>
                <a:spcPts val="0"/>
              </a:spcAft>
              <a:buNone/>
            </a:pPr>
            <a:r>
              <a:rPr lang="en-US" sz="1600" dirty="0">
                <a:latin typeface="Courier New" panose="02070309020205020404" pitchFamily="49" charset="0"/>
                <a:cs typeface="Courier New" panose="02070309020205020404" pitchFamily="49" charset="0"/>
              </a:rPr>
              <a:t>     47, Accelerator kernel generated</a:t>
            </a:r>
          </a:p>
          <a:p>
            <a:pPr marL="0" indent="0">
              <a:lnSpc>
                <a:spcPct val="100000"/>
              </a:lnSpc>
              <a:spcBef>
                <a:spcPts val="0"/>
              </a:spcBef>
              <a:spcAft>
                <a:spcPts val="0"/>
              </a:spcAft>
              <a:buNone/>
            </a:pPr>
            <a:r>
              <a:rPr lang="en-US" sz="1600" dirty="0">
                <a:latin typeface="Courier New" panose="02070309020205020404" pitchFamily="49" charset="0"/>
                <a:cs typeface="Courier New" panose="02070309020205020404" pitchFamily="49" charset="0"/>
              </a:rPr>
              <a:t>         Generating Tesla code</a:t>
            </a:r>
          </a:p>
          <a:p>
            <a:pPr marL="0" indent="0">
              <a:lnSpc>
                <a:spcPct val="100000"/>
              </a:lnSpc>
              <a:spcBef>
                <a:spcPts val="0"/>
              </a:spcBef>
              <a:spcAft>
                <a:spcPts val="0"/>
              </a:spcAft>
              <a:buNone/>
            </a:pPr>
            <a:r>
              <a:rPr lang="en-US" sz="1600" dirty="0">
                <a:latin typeface="Courier New" panose="02070309020205020404" pitchFamily="49" charset="0"/>
                <a:cs typeface="Courier New" panose="02070309020205020404" pitchFamily="49" charset="0"/>
              </a:rPr>
              <a:t>         48, #pragma acc loop gang /* </a:t>
            </a:r>
            <a:r>
              <a:rPr lang="en-US" sz="1600" dirty="0" err="1">
                <a:latin typeface="Courier New" panose="02070309020205020404" pitchFamily="49" charset="0"/>
                <a:cs typeface="Courier New" panose="02070309020205020404" pitchFamily="49" charset="0"/>
              </a:rPr>
              <a:t>blockIdx.x</a:t>
            </a:r>
            <a:r>
              <a:rPr lang="en-US" sz="1600" dirty="0">
                <a:latin typeface="Courier New" panose="02070309020205020404" pitchFamily="49" charset="0"/>
                <a:cs typeface="Courier New" panose="02070309020205020404" pitchFamily="49" charset="0"/>
              </a:rPr>
              <a:t> */</a:t>
            </a:r>
          </a:p>
          <a:p>
            <a:pPr marL="0" indent="0">
              <a:lnSpc>
                <a:spcPct val="100000"/>
              </a:lnSpc>
              <a:spcBef>
                <a:spcPts val="0"/>
              </a:spcBef>
              <a:spcAft>
                <a:spcPts val="0"/>
              </a:spcAft>
              <a:buNone/>
            </a:pPr>
            <a:r>
              <a:rPr lang="en-US" sz="1600" dirty="0">
                <a:latin typeface="Courier New" panose="02070309020205020404" pitchFamily="49" charset="0"/>
                <a:cs typeface="Courier New" panose="02070309020205020404" pitchFamily="49" charset="0"/>
              </a:rPr>
              <a:t>             Generating reduction(</a:t>
            </a:r>
            <a:r>
              <a:rPr lang="en-US" sz="1600" dirty="0" err="1">
                <a:latin typeface="Courier New" panose="02070309020205020404" pitchFamily="49" charset="0"/>
                <a:cs typeface="Courier New" panose="02070309020205020404" pitchFamily="49" charset="0"/>
              </a:rPr>
              <a:t>max:error</a:t>
            </a:r>
            <a:r>
              <a:rPr lang="en-US" sz="1600" dirty="0">
                <a:latin typeface="Courier New" panose="02070309020205020404" pitchFamily="49" charset="0"/>
                <a:cs typeface="Courier New" panose="02070309020205020404" pitchFamily="49" charset="0"/>
              </a:rPr>
              <a:t>)</a:t>
            </a:r>
          </a:p>
          <a:p>
            <a:pPr marL="0" indent="0">
              <a:lnSpc>
                <a:spcPct val="100000"/>
              </a:lnSpc>
              <a:spcBef>
                <a:spcPts val="0"/>
              </a:spcBef>
              <a:spcAft>
                <a:spcPts val="0"/>
              </a:spcAft>
              <a:buNone/>
            </a:pPr>
            <a:r>
              <a:rPr lang="en-US" sz="1600" dirty="0">
                <a:latin typeface="Courier New" panose="02070309020205020404" pitchFamily="49" charset="0"/>
                <a:cs typeface="Courier New" panose="02070309020205020404" pitchFamily="49" charset="0"/>
              </a:rPr>
              <a:t>         50, #pragma acc loop vector(128) /* </a:t>
            </a:r>
            <a:r>
              <a:rPr lang="en-US" sz="1600" dirty="0" err="1">
                <a:latin typeface="Courier New" panose="02070309020205020404" pitchFamily="49" charset="0"/>
                <a:cs typeface="Courier New" panose="02070309020205020404" pitchFamily="49" charset="0"/>
              </a:rPr>
              <a:t>threadIdx.x</a:t>
            </a:r>
            <a:r>
              <a:rPr lang="en-US" sz="1600" dirty="0">
                <a:latin typeface="Courier New" panose="02070309020205020404" pitchFamily="49" charset="0"/>
                <a:cs typeface="Courier New" panose="02070309020205020404" pitchFamily="49" charset="0"/>
              </a:rPr>
              <a:t> */</a:t>
            </a:r>
          </a:p>
          <a:p>
            <a:pPr marL="0" indent="0">
              <a:lnSpc>
                <a:spcPct val="100000"/>
              </a:lnSpc>
              <a:spcBef>
                <a:spcPts val="0"/>
              </a:spcBef>
              <a:spcAft>
                <a:spcPts val="0"/>
              </a:spcAft>
              <a:buNone/>
            </a:pPr>
            <a:r>
              <a:rPr lang="en-US" sz="1600" b="1" dirty="0">
                <a:solidFill>
                  <a:srgbClr val="FF0000"/>
                </a:solidFill>
                <a:latin typeface="Courier New" panose="02070309020205020404" pitchFamily="49" charset="0"/>
                <a:cs typeface="Courier New" panose="02070309020205020404" pitchFamily="49" charset="0"/>
              </a:rPr>
              <a:t>     48, Accelerator restriction: size of the GPU copy of </a:t>
            </a:r>
            <a:r>
              <a:rPr lang="en-US" sz="1600" b="1" dirty="0" err="1">
                <a:solidFill>
                  <a:srgbClr val="FF0000"/>
                </a:solidFill>
                <a:latin typeface="Courier New" panose="02070309020205020404" pitchFamily="49" charset="0"/>
                <a:cs typeface="Courier New" panose="02070309020205020404" pitchFamily="49" charset="0"/>
              </a:rPr>
              <a:t>Anew,A</a:t>
            </a:r>
            <a:r>
              <a:rPr lang="en-US" sz="1600" b="1" dirty="0">
                <a:solidFill>
                  <a:srgbClr val="FF0000"/>
                </a:solidFill>
                <a:latin typeface="Courier New" panose="02070309020205020404" pitchFamily="49" charset="0"/>
                <a:cs typeface="Courier New" panose="02070309020205020404" pitchFamily="49" charset="0"/>
              </a:rPr>
              <a:t> is unknown</a:t>
            </a:r>
          </a:p>
          <a:p>
            <a:pPr marL="0" indent="0">
              <a:lnSpc>
                <a:spcPct val="100000"/>
              </a:lnSpc>
              <a:spcBef>
                <a:spcPts val="0"/>
              </a:spcBef>
              <a:spcAft>
                <a:spcPts val="0"/>
              </a:spcAft>
              <a:buNone/>
            </a:pPr>
            <a:r>
              <a:rPr lang="en-US" sz="1600" dirty="0">
                <a:latin typeface="Courier New" panose="02070309020205020404" pitchFamily="49" charset="0"/>
                <a:cs typeface="Courier New" panose="02070309020205020404" pitchFamily="49" charset="0"/>
              </a:rPr>
              <a:t>     50, Loop is parallelizable</a:t>
            </a:r>
          </a:p>
          <a:p>
            <a:pPr marL="0" indent="0">
              <a:lnSpc>
                <a:spcPct val="100000"/>
              </a:lnSpc>
              <a:spcBef>
                <a:spcPts val="0"/>
              </a:spcBef>
              <a:spcAft>
                <a:spcPts val="0"/>
              </a:spcAft>
              <a:buNone/>
            </a:pPr>
            <a:r>
              <a:rPr lang="en-US" sz="1600" b="1" dirty="0">
                <a:solidFill>
                  <a:srgbClr val="FF0000"/>
                </a:solidFill>
                <a:latin typeface="Courier New" panose="02070309020205020404" pitchFamily="49" charset="0"/>
                <a:cs typeface="Courier New" panose="02070309020205020404" pitchFamily="49" charset="0"/>
              </a:rPr>
              <a:t>PGC-F-0704-Compilation aborted due to previous errors. (laplace2d.c)</a:t>
            </a:r>
          </a:p>
          <a:p>
            <a:pPr marL="0" indent="0">
              <a:lnSpc>
                <a:spcPct val="100000"/>
              </a:lnSpc>
              <a:spcBef>
                <a:spcPts val="0"/>
              </a:spcBef>
              <a:spcAft>
                <a:spcPts val="0"/>
              </a:spcAft>
              <a:buNone/>
            </a:pPr>
            <a:r>
              <a:rPr lang="en-US" sz="1600" b="1" dirty="0">
                <a:solidFill>
                  <a:srgbClr val="FF0000"/>
                </a:solidFill>
                <a:latin typeface="Courier New" panose="02070309020205020404" pitchFamily="49" charset="0"/>
                <a:cs typeface="Courier New" panose="02070309020205020404" pitchFamily="49" charset="0"/>
              </a:rPr>
              <a:t>PGC/x86-64 Linux 18.7-0: compilation aborted</a:t>
            </a:r>
          </a:p>
          <a:p>
            <a:pPr marL="0" indent="0">
              <a:lnSpc>
                <a:spcPct val="100000"/>
              </a:lnSpc>
              <a:spcBef>
                <a:spcPts val="0"/>
              </a:spcBef>
              <a:spcAft>
                <a:spcPts val="0"/>
              </a:spcAft>
              <a:buNone/>
            </a:pPr>
            <a:r>
              <a:rPr lang="en-US" sz="1600" dirty="0" err="1">
                <a:latin typeface="Courier New" panose="02070309020205020404" pitchFamily="49" charset="0"/>
                <a:cs typeface="Courier New" panose="02070309020205020404" pitchFamily="49" charset="0"/>
              </a:rPr>
              <a:t>jacobi.c</a:t>
            </a:r>
            <a:r>
              <a:rPr lang="en-US" sz="1600" dirty="0">
                <a:latin typeface="Courier New" panose="02070309020205020404" pitchFamily="49" charset="0"/>
                <a:cs typeface="Courier New" panose="02070309020205020404" pitchFamily="49" charset="0"/>
              </a:rPr>
              <a:t>:</a:t>
            </a:r>
          </a:p>
          <a:p>
            <a:pPr marL="0" indent="0">
              <a:lnSpc>
                <a:spcPct val="100000"/>
              </a:lnSpc>
              <a:spcBef>
                <a:spcPts val="0"/>
              </a:spcBef>
              <a:spcAft>
                <a:spcPts val="0"/>
              </a:spcAft>
              <a:buNone/>
            </a:pPr>
            <a:endParaRPr lang="en-US" sz="1600" dirty="0">
              <a:latin typeface="Courier New" panose="02070309020205020404" pitchFamily="49" charset="0"/>
              <a:cs typeface="Courier New" panose="02070309020205020404" pitchFamily="49" charset="0"/>
            </a:endParaRPr>
          </a:p>
        </p:txBody>
      </p:sp>
      <p:sp>
        <p:nvSpPr>
          <p:cNvPr id="5" name="Text Placeholder 4">
            <a:extLst>
              <a:ext uri="{FF2B5EF4-FFF2-40B4-BE49-F238E27FC236}">
                <a16:creationId xmlns:a16="http://schemas.microsoft.com/office/drawing/2014/main" id="{721F3CA9-7F08-4268-92CA-E67068B41208}"/>
              </a:ext>
            </a:extLst>
          </p:cNvPr>
          <p:cNvSpPr>
            <a:spLocks noGrp="1"/>
          </p:cNvSpPr>
          <p:nvPr>
            <p:ph type="body" sz="quarter" idx="10"/>
          </p:nvPr>
        </p:nvSpPr>
        <p:spPr/>
        <p:txBody>
          <a:bodyPr/>
          <a:lstStyle/>
          <a:p>
            <a:r>
              <a:rPr lang="en-US" dirty="0"/>
              <a:t>Change –ta=</a:t>
            </a:r>
            <a:r>
              <a:rPr lang="en-US" dirty="0" err="1"/>
              <a:t>tesla:managed</a:t>
            </a:r>
            <a:r>
              <a:rPr lang="en-US" dirty="0"/>
              <a:t> to remove “managed”</a:t>
            </a:r>
          </a:p>
        </p:txBody>
      </p:sp>
      <p:sp>
        <p:nvSpPr>
          <p:cNvPr id="6" name="Rectangle 5">
            <a:extLst>
              <a:ext uri="{FF2B5EF4-FFF2-40B4-BE49-F238E27FC236}">
                <a16:creationId xmlns:a16="http://schemas.microsoft.com/office/drawing/2014/main" id="{B6E40F05-5DCD-41B0-BA30-C4DE97C819DB}"/>
              </a:ext>
            </a:extLst>
          </p:cNvPr>
          <p:cNvSpPr/>
          <p:nvPr/>
        </p:nvSpPr>
        <p:spPr>
          <a:xfrm>
            <a:off x="808892" y="3938954"/>
            <a:ext cx="9047285" cy="791308"/>
          </a:xfrm>
          <a:prstGeom prst="rect">
            <a:avLst/>
          </a:prstGeom>
          <a:noFill/>
          <a:ln w="571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54875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54F9D-7814-409C-9827-A786872004B3}"/>
              </a:ext>
            </a:extLst>
          </p:cNvPr>
          <p:cNvSpPr>
            <a:spLocks noGrp="1"/>
          </p:cNvSpPr>
          <p:nvPr>
            <p:ph type="title"/>
          </p:nvPr>
        </p:nvSpPr>
        <p:spPr/>
        <p:txBody>
          <a:bodyPr/>
          <a:lstStyle/>
          <a:p>
            <a:r>
              <a:rPr lang="en-US" dirty="0"/>
              <a:t>Data Shaping</a:t>
            </a:r>
          </a:p>
        </p:txBody>
      </p:sp>
    </p:spTree>
    <p:extLst>
      <p:ext uri="{BB962C8B-B14F-4D97-AF65-F5344CB8AC3E}">
        <p14:creationId xmlns:p14="http://schemas.microsoft.com/office/powerpoint/2010/main" val="40259576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6420" y="289075"/>
            <a:ext cx="9973315" cy="590931"/>
          </a:xfrm>
        </p:spPr>
        <p:txBody>
          <a:bodyPr/>
          <a:lstStyle/>
          <a:p>
            <a:pPr algn="ctr"/>
            <a:r>
              <a:rPr lang="en-US" dirty="0"/>
              <a:t>Data Clauses</a:t>
            </a:r>
            <a:endParaRPr lang="en-GB" dirty="0"/>
          </a:p>
        </p:txBody>
      </p:sp>
      <p:sp>
        <p:nvSpPr>
          <p:cNvPr id="5" name="Content Placeholder 4"/>
          <p:cNvSpPr>
            <a:spLocks noGrp="1"/>
          </p:cNvSpPr>
          <p:nvPr>
            <p:ph idx="1"/>
          </p:nvPr>
        </p:nvSpPr>
        <p:spPr>
          <a:xfrm>
            <a:off x="549295" y="1141887"/>
            <a:ext cx="10042525" cy="4608512"/>
          </a:xfrm>
        </p:spPr>
        <p:txBody>
          <a:bodyPr/>
          <a:lstStyle/>
          <a:p>
            <a:pPr marL="2338502" indent="-2338502">
              <a:buNone/>
              <a:tabLst>
                <a:tab pos="2338502" algn="l"/>
              </a:tabLst>
            </a:pPr>
            <a:r>
              <a:rPr lang="en-US" sz="1800" b="1" dirty="0">
                <a:solidFill>
                  <a:schemeClr val="tx2"/>
                </a:solidFill>
                <a:latin typeface="Courier New" pitchFamily="49" charset="0"/>
                <a:cs typeface="Courier New" pitchFamily="49" charset="0"/>
              </a:rPr>
              <a:t>copy( </a:t>
            </a:r>
            <a:r>
              <a:rPr lang="en-US" sz="1800" b="1" i="1" dirty="0">
                <a:solidFill>
                  <a:schemeClr val="tx2"/>
                </a:solidFill>
                <a:latin typeface="Courier New" pitchFamily="49" charset="0"/>
                <a:cs typeface="Courier New" pitchFamily="49" charset="0"/>
              </a:rPr>
              <a:t>list</a:t>
            </a:r>
            <a:r>
              <a:rPr lang="en-US" sz="1800" b="1" dirty="0">
                <a:solidFill>
                  <a:schemeClr val="tx2"/>
                </a:solidFill>
                <a:latin typeface="Courier New" pitchFamily="49" charset="0"/>
                <a:cs typeface="Courier New" pitchFamily="49" charset="0"/>
              </a:rPr>
              <a:t> )</a:t>
            </a:r>
            <a:r>
              <a:rPr lang="en-US" sz="1800" dirty="0"/>
              <a:t>	</a:t>
            </a:r>
            <a:r>
              <a:rPr lang="en-US" sz="1800" b="1" dirty="0"/>
              <a:t>Allocates memory on GPU and copies data from host to GPU when entering region and copies data to the host when exiting region.</a:t>
            </a:r>
          </a:p>
          <a:p>
            <a:pPr marL="2338502" indent="-2338502">
              <a:buNone/>
              <a:tabLst>
                <a:tab pos="2338502" algn="l"/>
              </a:tabLst>
            </a:pPr>
            <a:r>
              <a:rPr lang="en-US" sz="1800" dirty="0"/>
              <a:t>	</a:t>
            </a:r>
            <a:r>
              <a:rPr lang="en-US" sz="1800" b="1" dirty="0">
                <a:solidFill>
                  <a:srgbClr val="FF5400"/>
                </a:solidFill>
              </a:rPr>
              <a:t>Principal use: </a:t>
            </a:r>
            <a:r>
              <a:rPr lang="en-US" sz="1800" dirty="0"/>
              <a:t>For many important data structures in your code, this is a logical default to input, modify and return the data.</a:t>
            </a:r>
          </a:p>
          <a:p>
            <a:pPr marL="2338502" indent="-2338502">
              <a:buNone/>
              <a:tabLst>
                <a:tab pos="2338502" algn="l"/>
              </a:tabLst>
            </a:pPr>
            <a:r>
              <a:rPr lang="en-US" sz="1800" b="1" dirty="0" err="1">
                <a:solidFill>
                  <a:schemeClr val="tx2"/>
                </a:solidFill>
                <a:latin typeface="Courier New" pitchFamily="49" charset="0"/>
                <a:cs typeface="Courier New" pitchFamily="49" charset="0"/>
              </a:rPr>
              <a:t>copyin</a:t>
            </a:r>
            <a:r>
              <a:rPr lang="en-US" sz="1800" b="1" dirty="0">
                <a:solidFill>
                  <a:schemeClr val="tx2"/>
                </a:solidFill>
                <a:latin typeface="Courier New" pitchFamily="49" charset="0"/>
                <a:cs typeface="Courier New" pitchFamily="49" charset="0"/>
              </a:rPr>
              <a:t>( </a:t>
            </a:r>
            <a:r>
              <a:rPr lang="en-US" sz="1800" b="1" i="1" dirty="0">
                <a:solidFill>
                  <a:schemeClr val="tx2"/>
                </a:solidFill>
                <a:latin typeface="Courier New" pitchFamily="49" charset="0"/>
                <a:cs typeface="Courier New" pitchFamily="49" charset="0"/>
              </a:rPr>
              <a:t>list</a:t>
            </a:r>
            <a:r>
              <a:rPr lang="en-US" sz="1800" b="1" dirty="0">
                <a:solidFill>
                  <a:schemeClr val="tx2"/>
                </a:solidFill>
                <a:latin typeface="Courier New" pitchFamily="49" charset="0"/>
                <a:cs typeface="Courier New" pitchFamily="49" charset="0"/>
              </a:rPr>
              <a:t> )</a:t>
            </a:r>
            <a:r>
              <a:rPr lang="en-US" sz="1800" dirty="0"/>
              <a:t>	</a:t>
            </a:r>
            <a:r>
              <a:rPr lang="en-US" sz="1800" b="1" dirty="0"/>
              <a:t>Allocates memory on GPU and copies data from host to GPU when entering region.</a:t>
            </a:r>
          </a:p>
          <a:p>
            <a:pPr marL="2338502" indent="-2338502">
              <a:buNone/>
              <a:tabLst>
                <a:tab pos="2338502" algn="l"/>
              </a:tabLst>
            </a:pPr>
            <a:r>
              <a:rPr lang="en-US" sz="1800" dirty="0"/>
              <a:t>	</a:t>
            </a:r>
            <a:r>
              <a:rPr lang="en-US" sz="1800" b="1" dirty="0">
                <a:solidFill>
                  <a:srgbClr val="FF5400"/>
                </a:solidFill>
              </a:rPr>
              <a:t>Principal use:</a:t>
            </a:r>
            <a:r>
              <a:rPr lang="en-US" sz="1800" dirty="0">
                <a:solidFill>
                  <a:srgbClr val="FF5400"/>
                </a:solidFill>
              </a:rPr>
              <a:t> </a:t>
            </a:r>
            <a:r>
              <a:rPr lang="en-US" sz="1800" dirty="0"/>
              <a:t>Think of this like an array that you would use as  just an input to a subroutine</a:t>
            </a:r>
            <a:r>
              <a:rPr lang="en-US" sz="1800" dirty="0">
                <a:solidFill>
                  <a:schemeClr val="bg2"/>
                </a:solidFill>
              </a:rPr>
              <a:t>.</a:t>
            </a:r>
          </a:p>
          <a:p>
            <a:pPr marL="2338502" indent="-2338502">
              <a:buNone/>
              <a:tabLst>
                <a:tab pos="2338502" algn="l"/>
              </a:tabLst>
            </a:pPr>
            <a:r>
              <a:rPr lang="en-US" sz="1800" b="1" dirty="0" err="1">
                <a:solidFill>
                  <a:schemeClr val="tx2"/>
                </a:solidFill>
                <a:latin typeface="Courier New" pitchFamily="49" charset="0"/>
                <a:cs typeface="Courier New" pitchFamily="49" charset="0"/>
              </a:rPr>
              <a:t>copyout</a:t>
            </a:r>
            <a:r>
              <a:rPr lang="en-US" sz="1800" b="1" dirty="0">
                <a:solidFill>
                  <a:schemeClr val="tx2"/>
                </a:solidFill>
                <a:latin typeface="Courier New" pitchFamily="49" charset="0"/>
                <a:cs typeface="Courier New" pitchFamily="49" charset="0"/>
              </a:rPr>
              <a:t>( </a:t>
            </a:r>
            <a:r>
              <a:rPr lang="en-US" sz="1800" b="1" i="1" dirty="0">
                <a:solidFill>
                  <a:schemeClr val="tx2"/>
                </a:solidFill>
                <a:latin typeface="Courier New" pitchFamily="49" charset="0"/>
                <a:cs typeface="Courier New" pitchFamily="49" charset="0"/>
              </a:rPr>
              <a:t>list</a:t>
            </a:r>
            <a:r>
              <a:rPr lang="en-US" sz="1800" b="1" dirty="0">
                <a:solidFill>
                  <a:schemeClr val="tx2"/>
                </a:solidFill>
                <a:latin typeface="Courier New" pitchFamily="49" charset="0"/>
                <a:cs typeface="Courier New" pitchFamily="49" charset="0"/>
              </a:rPr>
              <a:t> )</a:t>
            </a:r>
            <a:r>
              <a:rPr lang="en-US" sz="1800" dirty="0"/>
              <a:t>	</a:t>
            </a:r>
            <a:r>
              <a:rPr lang="en-US" sz="1800" b="1" dirty="0"/>
              <a:t>Allocates memory on GPU and copies data to the host when exiting region.</a:t>
            </a:r>
          </a:p>
          <a:p>
            <a:pPr marL="2338502" indent="-2338502">
              <a:buNone/>
              <a:tabLst>
                <a:tab pos="2338502" algn="l"/>
              </a:tabLst>
            </a:pPr>
            <a:r>
              <a:rPr lang="en-US" sz="1800" dirty="0"/>
              <a:t>	</a:t>
            </a:r>
            <a:r>
              <a:rPr lang="en-US" sz="1800" b="1" dirty="0">
                <a:solidFill>
                  <a:srgbClr val="FF5400"/>
                </a:solidFill>
              </a:rPr>
              <a:t>Principal use: </a:t>
            </a:r>
            <a:r>
              <a:rPr lang="en-US" sz="1800" dirty="0"/>
              <a:t>A result that isn’t overwriting the input data structure.</a:t>
            </a:r>
          </a:p>
          <a:p>
            <a:pPr marL="2338502" indent="-2338502">
              <a:buNone/>
              <a:tabLst>
                <a:tab pos="2338502" algn="l"/>
              </a:tabLst>
            </a:pPr>
            <a:r>
              <a:rPr lang="en-US" sz="1800" b="1" dirty="0">
                <a:solidFill>
                  <a:schemeClr val="tx2"/>
                </a:solidFill>
                <a:latin typeface="Courier New" pitchFamily="49" charset="0"/>
                <a:cs typeface="Courier New" pitchFamily="49" charset="0"/>
              </a:rPr>
              <a:t>create( </a:t>
            </a:r>
            <a:r>
              <a:rPr lang="en-US" sz="1800" b="1" i="1" dirty="0">
                <a:solidFill>
                  <a:schemeClr val="tx2"/>
                </a:solidFill>
                <a:latin typeface="Courier New" pitchFamily="49" charset="0"/>
                <a:cs typeface="Courier New" pitchFamily="49" charset="0"/>
              </a:rPr>
              <a:t>list</a:t>
            </a:r>
            <a:r>
              <a:rPr lang="en-US" sz="1800" b="1" dirty="0">
                <a:solidFill>
                  <a:schemeClr val="tx2"/>
                </a:solidFill>
                <a:latin typeface="Courier New" pitchFamily="49" charset="0"/>
                <a:cs typeface="Courier New" pitchFamily="49" charset="0"/>
              </a:rPr>
              <a:t> )</a:t>
            </a:r>
            <a:r>
              <a:rPr lang="en-US" sz="1800" dirty="0"/>
              <a:t>	</a:t>
            </a:r>
            <a:r>
              <a:rPr lang="en-US" sz="1800" b="1" dirty="0"/>
              <a:t>Allocates memory on GPU but does not copy.</a:t>
            </a:r>
          </a:p>
          <a:p>
            <a:pPr marL="2338502" indent="-2338502">
              <a:buNone/>
              <a:tabLst>
                <a:tab pos="2338502" algn="l"/>
              </a:tabLst>
            </a:pPr>
            <a:r>
              <a:rPr lang="en-US" sz="1800" dirty="0"/>
              <a:t>	</a:t>
            </a:r>
            <a:r>
              <a:rPr lang="en-US" sz="1800" b="1" dirty="0">
                <a:solidFill>
                  <a:srgbClr val="FF5400"/>
                </a:solidFill>
              </a:rPr>
              <a:t>Principal use: </a:t>
            </a:r>
            <a:r>
              <a:rPr lang="en-US" sz="1800" dirty="0"/>
              <a:t>Temporary arrays.</a:t>
            </a:r>
          </a:p>
          <a:p>
            <a:pPr marL="2338502" indent="-2338502">
              <a:buNone/>
              <a:tabLst>
                <a:tab pos="2338502" algn="l"/>
              </a:tabLst>
            </a:pPr>
            <a:endParaRPr lang="en-US" sz="1800" dirty="0">
              <a:solidFill>
                <a:schemeClr val="bg2"/>
              </a:solidFill>
            </a:endParaRPr>
          </a:p>
        </p:txBody>
      </p:sp>
    </p:spTree>
    <p:extLst>
      <p:ext uri="{BB962C8B-B14F-4D97-AF65-F5344CB8AC3E}">
        <p14:creationId xmlns:p14="http://schemas.microsoft.com/office/powerpoint/2010/main" val="1481083211"/>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0E847-DFF6-4EA1-B32B-5C5648CFFC88}"/>
              </a:ext>
            </a:extLst>
          </p:cNvPr>
          <p:cNvSpPr>
            <a:spLocks noGrp="1"/>
          </p:cNvSpPr>
          <p:nvPr>
            <p:ph type="title"/>
          </p:nvPr>
        </p:nvSpPr>
        <p:spPr/>
        <p:txBody>
          <a:bodyPr/>
          <a:lstStyle/>
          <a:p>
            <a:r>
              <a:rPr lang="en-US" dirty="0"/>
              <a:t>Array Shaping</a:t>
            </a:r>
          </a:p>
        </p:txBody>
      </p:sp>
      <p:sp>
        <p:nvSpPr>
          <p:cNvPr id="4" name="Text Placeholder 3">
            <a:extLst>
              <a:ext uri="{FF2B5EF4-FFF2-40B4-BE49-F238E27FC236}">
                <a16:creationId xmlns:a16="http://schemas.microsoft.com/office/drawing/2014/main" id="{BED7FBB3-28D4-4515-8634-A9C9A05DA056}"/>
              </a:ext>
            </a:extLst>
          </p:cNvPr>
          <p:cNvSpPr>
            <a:spLocks noGrp="1"/>
          </p:cNvSpPr>
          <p:nvPr>
            <p:ph type="body" sz="quarter" idx="10"/>
          </p:nvPr>
        </p:nvSpPr>
        <p:spPr/>
        <p:txBody>
          <a:bodyPr/>
          <a:lstStyle/>
          <a:p>
            <a:endParaRPr lang="en-US" dirty="0"/>
          </a:p>
        </p:txBody>
      </p:sp>
      <p:sp>
        <p:nvSpPr>
          <p:cNvPr id="7" name="Content Placeholder 2">
            <a:extLst>
              <a:ext uri="{FF2B5EF4-FFF2-40B4-BE49-F238E27FC236}">
                <a16:creationId xmlns:a16="http://schemas.microsoft.com/office/drawing/2014/main" id="{E105E7FE-2877-461D-B03B-7F59487F07A7}"/>
              </a:ext>
            </a:extLst>
          </p:cNvPr>
          <p:cNvSpPr>
            <a:spLocks noGrp="1"/>
          </p:cNvSpPr>
          <p:nvPr>
            <p:ph idx="1"/>
          </p:nvPr>
        </p:nvSpPr>
        <p:spPr>
          <a:xfrm>
            <a:off x="436740" y="2103035"/>
            <a:ext cx="9948672" cy="1935565"/>
          </a:xfrm>
        </p:spPr>
        <p:txBody>
          <a:bodyPr/>
          <a:lstStyle/>
          <a:p>
            <a:r>
              <a:rPr lang="en-US" dirty="0"/>
              <a:t>Sometimes the compiler needs help understanding the </a:t>
            </a:r>
            <a:r>
              <a:rPr lang="en-US" i="1" dirty="0"/>
              <a:t>shape</a:t>
            </a:r>
            <a:r>
              <a:rPr lang="en-US" dirty="0"/>
              <a:t> of an array</a:t>
            </a:r>
          </a:p>
          <a:p>
            <a:r>
              <a:rPr lang="en-US" dirty="0"/>
              <a:t>The first number is the start index of the array</a:t>
            </a:r>
          </a:p>
          <a:p>
            <a:r>
              <a:rPr lang="en-US" dirty="0"/>
              <a:t>In C/C++, the second number is how much data is to be transferred</a:t>
            </a:r>
          </a:p>
          <a:p>
            <a:r>
              <a:rPr lang="en-US" dirty="0"/>
              <a:t>In Fortran, the second number is the ending index</a:t>
            </a:r>
          </a:p>
        </p:txBody>
      </p:sp>
      <p:sp>
        <p:nvSpPr>
          <p:cNvPr id="6" name="TextBox 5">
            <a:extLst>
              <a:ext uri="{FF2B5EF4-FFF2-40B4-BE49-F238E27FC236}">
                <a16:creationId xmlns:a16="http://schemas.microsoft.com/office/drawing/2014/main" id="{DFF8390A-703D-4A1E-9A52-BDCE91C2F627}"/>
              </a:ext>
            </a:extLst>
          </p:cNvPr>
          <p:cNvSpPr txBox="1"/>
          <p:nvPr/>
        </p:nvSpPr>
        <p:spPr>
          <a:xfrm>
            <a:off x="419640" y="5005034"/>
            <a:ext cx="8165559" cy="480131"/>
          </a:xfrm>
          <a:prstGeom prst="rect">
            <a:avLst/>
          </a:prstGeom>
          <a:solidFill>
            <a:schemeClr val="tx1">
              <a:lumMod val="95000"/>
            </a:schemeClr>
          </a:solidFill>
          <a:ln w="38100">
            <a:solidFill>
              <a:srgbClr val="FF54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800" dirty="0">
                <a:solidFill>
                  <a:srgbClr val="8E4000"/>
                </a:solidFill>
                <a:latin typeface="Consolas" panose="020B0609020204030204" pitchFamily="49" charset="0"/>
                <a:cs typeface="Courier New" panose="02070309020205020404" pitchFamily="49" charset="0"/>
              </a:rPr>
              <a:t>copy(array(</a:t>
            </a:r>
            <a:r>
              <a:rPr lang="en-US" sz="2800" dirty="0" err="1">
                <a:solidFill>
                  <a:srgbClr val="8E4000"/>
                </a:solidFill>
                <a:latin typeface="Consolas" panose="020B0609020204030204" pitchFamily="49" charset="0"/>
                <a:cs typeface="Courier New" panose="02070309020205020404" pitchFamily="49" charset="0"/>
              </a:rPr>
              <a:t>starting_index:ending_index</a:t>
            </a:r>
            <a:r>
              <a:rPr lang="en-US" sz="2800" dirty="0">
                <a:solidFill>
                  <a:srgbClr val="8E4000"/>
                </a:solidFill>
                <a:latin typeface="Consolas" panose="020B0609020204030204" pitchFamily="49" charset="0"/>
                <a:cs typeface="Courier New" panose="02070309020205020404" pitchFamily="49" charset="0"/>
              </a:rPr>
              <a:t>))</a:t>
            </a:r>
          </a:p>
        </p:txBody>
      </p:sp>
      <p:sp>
        <p:nvSpPr>
          <p:cNvPr id="8" name="TextBox 7">
            <a:extLst>
              <a:ext uri="{FF2B5EF4-FFF2-40B4-BE49-F238E27FC236}">
                <a16:creationId xmlns:a16="http://schemas.microsoft.com/office/drawing/2014/main" id="{B942318C-215C-4778-BB6A-5B048F886129}"/>
              </a:ext>
            </a:extLst>
          </p:cNvPr>
          <p:cNvSpPr txBox="1"/>
          <p:nvPr/>
        </p:nvSpPr>
        <p:spPr>
          <a:xfrm>
            <a:off x="436740" y="4140200"/>
            <a:ext cx="8148459" cy="480131"/>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800" dirty="0">
                <a:solidFill>
                  <a:srgbClr val="8E4000"/>
                </a:solidFill>
                <a:latin typeface="Consolas" panose="020B0609020204030204" pitchFamily="49" charset="0"/>
                <a:cs typeface="Courier New" panose="02070309020205020404" pitchFamily="49" charset="0"/>
              </a:rPr>
              <a:t>copy(array[</a:t>
            </a:r>
            <a:r>
              <a:rPr lang="en-US" sz="2800" dirty="0" err="1">
                <a:solidFill>
                  <a:srgbClr val="8E4000"/>
                </a:solidFill>
                <a:latin typeface="Consolas" panose="020B0609020204030204" pitchFamily="49" charset="0"/>
                <a:cs typeface="Courier New" panose="02070309020205020404" pitchFamily="49" charset="0"/>
              </a:rPr>
              <a:t>starting_index:length</a:t>
            </a:r>
            <a:r>
              <a:rPr lang="en-US" sz="2800" dirty="0">
                <a:solidFill>
                  <a:srgbClr val="8E4000"/>
                </a:solidFill>
                <a:latin typeface="Consolas" panose="020B0609020204030204" pitchFamily="49" charset="0"/>
                <a:cs typeface="Courier New" panose="02070309020205020404" pitchFamily="49" charset="0"/>
              </a:rPr>
              <a:t>])</a:t>
            </a:r>
          </a:p>
        </p:txBody>
      </p:sp>
      <p:sp>
        <p:nvSpPr>
          <p:cNvPr id="3" name="TextBox 2">
            <a:extLst>
              <a:ext uri="{FF2B5EF4-FFF2-40B4-BE49-F238E27FC236}">
                <a16:creationId xmlns:a16="http://schemas.microsoft.com/office/drawing/2014/main" id="{486773EF-A6E1-49C7-9159-24EF988E827A}"/>
              </a:ext>
            </a:extLst>
          </p:cNvPr>
          <p:cNvSpPr txBox="1"/>
          <p:nvPr/>
        </p:nvSpPr>
        <p:spPr>
          <a:xfrm>
            <a:off x="8585199" y="4252487"/>
            <a:ext cx="851515"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C/C++</a:t>
            </a:r>
          </a:p>
        </p:txBody>
      </p:sp>
      <p:sp>
        <p:nvSpPr>
          <p:cNvPr id="9" name="TextBox 8">
            <a:extLst>
              <a:ext uri="{FF2B5EF4-FFF2-40B4-BE49-F238E27FC236}">
                <a16:creationId xmlns:a16="http://schemas.microsoft.com/office/drawing/2014/main" id="{4F739057-126C-4B97-8462-1A9EFC466B4B}"/>
              </a:ext>
            </a:extLst>
          </p:cNvPr>
          <p:cNvSpPr txBox="1"/>
          <p:nvPr/>
        </p:nvSpPr>
        <p:spPr>
          <a:xfrm>
            <a:off x="8585199" y="5110734"/>
            <a:ext cx="92845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Fortran</a:t>
            </a:r>
          </a:p>
        </p:txBody>
      </p:sp>
    </p:spTree>
    <p:extLst>
      <p:ext uri="{BB962C8B-B14F-4D97-AF65-F5344CB8AC3E}">
        <p14:creationId xmlns:p14="http://schemas.microsoft.com/office/powerpoint/2010/main" val="2196449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0E847-DFF6-4EA1-B32B-5C5648CFFC88}"/>
              </a:ext>
            </a:extLst>
          </p:cNvPr>
          <p:cNvSpPr>
            <a:spLocks noGrp="1"/>
          </p:cNvSpPr>
          <p:nvPr>
            <p:ph type="title"/>
          </p:nvPr>
        </p:nvSpPr>
        <p:spPr/>
        <p:txBody>
          <a:bodyPr/>
          <a:lstStyle/>
          <a:p>
            <a:r>
              <a:rPr lang="en-US" dirty="0"/>
              <a:t>Array Shaping (cont.)</a:t>
            </a:r>
          </a:p>
        </p:txBody>
      </p:sp>
      <p:sp>
        <p:nvSpPr>
          <p:cNvPr id="4" name="Text Placeholder 3">
            <a:extLst>
              <a:ext uri="{FF2B5EF4-FFF2-40B4-BE49-F238E27FC236}">
                <a16:creationId xmlns:a16="http://schemas.microsoft.com/office/drawing/2014/main" id="{BED7FBB3-28D4-4515-8634-A9C9A05DA056}"/>
              </a:ext>
            </a:extLst>
          </p:cNvPr>
          <p:cNvSpPr>
            <a:spLocks noGrp="1"/>
          </p:cNvSpPr>
          <p:nvPr>
            <p:ph type="body" sz="quarter" idx="10"/>
          </p:nvPr>
        </p:nvSpPr>
        <p:spPr/>
        <p:txBody>
          <a:bodyPr/>
          <a:lstStyle/>
          <a:p>
            <a:r>
              <a:rPr lang="en-US" dirty="0"/>
              <a:t>Multi-dimensional Array shaping</a:t>
            </a:r>
          </a:p>
        </p:txBody>
      </p:sp>
      <p:sp>
        <p:nvSpPr>
          <p:cNvPr id="6" name="TextBox 5">
            <a:extLst>
              <a:ext uri="{FF2B5EF4-FFF2-40B4-BE49-F238E27FC236}">
                <a16:creationId xmlns:a16="http://schemas.microsoft.com/office/drawing/2014/main" id="{DFF8390A-703D-4A1E-9A52-BDCE91C2F627}"/>
              </a:ext>
            </a:extLst>
          </p:cNvPr>
          <p:cNvSpPr txBox="1"/>
          <p:nvPr/>
        </p:nvSpPr>
        <p:spPr>
          <a:xfrm>
            <a:off x="436740" y="4350611"/>
            <a:ext cx="8165559" cy="480131"/>
          </a:xfrm>
          <a:prstGeom prst="rect">
            <a:avLst/>
          </a:prstGeom>
          <a:solidFill>
            <a:schemeClr val="tx1">
              <a:lumMod val="95000"/>
            </a:schemeClr>
          </a:solidFill>
          <a:ln w="38100">
            <a:solidFill>
              <a:srgbClr val="FF54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800" dirty="0">
                <a:solidFill>
                  <a:srgbClr val="8E4000"/>
                </a:solidFill>
                <a:latin typeface="Consolas" panose="020B0609020204030204" pitchFamily="49" charset="0"/>
                <a:cs typeface="Courier New" panose="02070309020205020404" pitchFamily="49" charset="0"/>
              </a:rPr>
              <a:t>copy(array(1:N, 1:M))</a:t>
            </a:r>
          </a:p>
        </p:txBody>
      </p:sp>
      <p:sp>
        <p:nvSpPr>
          <p:cNvPr id="8" name="TextBox 7">
            <a:extLst>
              <a:ext uri="{FF2B5EF4-FFF2-40B4-BE49-F238E27FC236}">
                <a16:creationId xmlns:a16="http://schemas.microsoft.com/office/drawing/2014/main" id="{B942318C-215C-4778-BB6A-5B048F886129}"/>
              </a:ext>
            </a:extLst>
          </p:cNvPr>
          <p:cNvSpPr txBox="1"/>
          <p:nvPr/>
        </p:nvSpPr>
        <p:spPr>
          <a:xfrm>
            <a:off x="436740" y="2459216"/>
            <a:ext cx="8148459" cy="480131"/>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800" dirty="0">
                <a:solidFill>
                  <a:srgbClr val="8E4000"/>
                </a:solidFill>
                <a:latin typeface="Consolas" panose="020B0609020204030204" pitchFamily="49" charset="0"/>
                <a:cs typeface="Courier New" panose="02070309020205020404" pitchFamily="49" charset="0"/>
              </a:rPr>
              <a:t>copy(array[0:N][0:M])</a:t>
            </a:r>
          </a:p>
        </p:txBody>
      </p:sp>
      <p:sp>
        <p:nvSpPr>
          <p:cNvPr id="3" name="TextBox 2">
            <a:extLst>
              <a:ext uri="{FF2B5EF4-FFF2-40B4-BE49-F238E27FC236}">
                <a16:creationId xmlns:a16="http://schemas.microsoft.com/office/drawing/2014/main" id="{486773EF-A6E1-49C7-9159-24EF988E827A}"/>
              </a:ext>
            </a:extLst>
          </p:cNvPr>
          <p:cNvSpPr txBox="1"/>
          <p:nvPr/>
        </p:nvSpPr>
        <p:spPr>
          <a:xfrm>
            <a:off x="8585199" y="2571503"/>
            <a:ext cx="851515"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C/C++</a:t>
            </a:r>
          </a:p>
        </p:txBody>
      </p:sp>
      <p:sp>
        <p:nvSpPr>
          <p:cNvPr id="9" name="TextBox 8">
            <a:extLst>
              <a:ext uri="{FF2B5EF4-FFF2-40B4-BE49-F238E27FC236}">
                <a16:creationId xmlns:a16="http://schemas.microsoft.com/office/drawing/2014/main" id="{4F739057-126C-4B97-8462-1A9EFC466B4B}"/>
              </a:ext>
            </a:extLst>
          </p:cNvPr>
          <p:cNvSpPr txBox="1"/>
          <p:nvPr/>
        </p:nvSpPr>
        <p:spPr>
          <a:xfrm>
            <a:off x="8602299" y="4456311"/>
            <a:ext cx="92845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Fortran</a:t>
            </a:r>
          </a:p>
        </p:txBody>
      </p:sp>
      <p:sp>
        <p:nvSpPr>
          <p:cNvPr id="10" name="Rectangle 9"/>
          <p:cNvSpPr/>
          <p:nvPr/>
        </p:nvSpPr>
        <p:spPr>
          <a:xfrm>
            <a:off x="436740" y="3368040"/>
            <a:ext cx="8165559" cy="5943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Both of these examples copy a 2D array to the device</a:t>
            </a:r>
          </a:p>
        </p:txBody>
      </p:sp>
    </p:spTree>
    <p:extLst>
      <p:ext uri="{BB962C8B-B14F-4D97-AF65-F5344CB8AC3E}">
        <p14:creationId xmlns:p14="http://schemas.microsoft.com/office/powerpoint/2010/main" val="293424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0E847-DFF6-4EA1-B32B-5C5648CFFC88}"/>
              </a:ext>
            </a:extLst>
          </p:cNvPr>
          <p:cNvSpPr>
            <a:spLocks noGrp="1"/>
          </p:cNvSpPr>
          <p:nvPr>
            <p:ph type="title"/>
          </p:nvPr>
        </p:nvSpPr>
        <p:spPr/>
        <p:txBody>
          <a:bodyPr/>
          <a:lstStyle/>
          <a:p>
            <a:r>
              <a:rPr lang="en-US" dirty="0"/>
              <a:t>Array Shaping (cont.)</a:t>
            </a:r>
          </a:p>
        </p:txBody>
      </p:sp>
      <p:sp>
        <p:nvSpPr>
          <p:cNvPr id="4" name="Text Placeholder 3">
            <a:extLst>
              <a:ext uri="{FF2B5EF4-FFF2-40B4-BE49-F238E27FC236}">
                <a16:creationId xmlns:a16="http://schemas.microsoft.com/office/drawing/2014/main" id="{BED7FBB3-28D4-4515-8634-A9C9A05DA056}"/>
              </a:ext>
            </a:extLst>
          </p:cNvPr>
          <p:cNvSpPr>
            <a:spLocks noGrp="1"/>
          </p:cNvSpPr>
          <p:nvPr>
            <p:ph type="body" sz="quarter" idx="10"/>
          </p:nvPr>
        </p:nvSpPr>
        <p:spPr/>
        <p:txBody>
          <a:bodyPr/>
          <a:lstStyle/>
          <a:p>
            <a:r>
              <a:rPr lang="en-US" dirty="0"/>
              <a:t>Partial Arrays</a:t>
            </a:r>
          </a:p>
        </p:txBody>
      </p:sp>
      <p:sp>
        <p:nvSpPr>
          <p:cNvPr id="6" name="TextBox 5">
            <a:extLst>
              <a:ext uri="{FF2B5EF4-FFF2-40B4-BE49-F238E27FC236}">
                <a16:creationId xmlns:a16="http://schemas.microsoft.com/office/drawing/2014/main" id="{DFF8390A-703D-4A1E-9A52-BDCE91C2F627}"/>
              </a:ext>
            </a:extLst>
          </p:cNvPr>
          <p:cNvSpPr txBox="1"/>
          <p:nvPr/>
        </p:nvSpPr>
        <p:spPr>
          <a:xfrm>
            <a:off x="436740" y="4350611"/>
            <a:ext cx="8165559" cy="480131"/>
          </a:xfrm>
          <a:prstGeom prst="rect">
            <a:avLst/>
          </a:prstGeom>
          <a:solidFill>
            <a:schemeClr val="tx1">
              <a:lumMod val="95000"/>
            </a:schemeClr>
          </a:solidFill>
          <a:ln w="38100">
            <a:solidFill>
              <a:srgbClr val="FF54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800" dirty="0">
                <a:solidFill>
                  <a:srgbClr val="8E4000"/>
                </a:solidFill>
                <a:latin typeface="Consolas" panose="020B0609020204030204" pitchFamily="49" charset="0"/>
                <a:cs typeface="Courier New" panose="02070309020205020404" pitchFamily="49" charset="0"/>
              </a:rPr>
              <a:t>copy(array(</a:t>
            </a:r>
            <a:r>
              <a:rPr lang="en-US" sz="2800" dirty="0" err="1">
                <a:solidFill>
                  <a:srgbClr val="8E4000"/>
                </a:solidFill>
                <a:latin typeface="Consolas" panose="020B0609020204030204" pitchFamily="49" charset="0"/>
                <a:cs typeface="Courier New" panose="02070309020205020404" pitchFamily="49" charset="0"/>
              </a:rPr>
              <a:t>i</a:t>
            </a:r>
            <a:r>
              <a:rPr lang="en-US" sz="2800" dirty="0">
                <a:solidFill>
                  <a:srgbClr val="8E4000"/>
                </a:solidFill>
                <a:latin typeface="Consolas" panose="020B0609020204030204" pitchFamily="49" charset="0"/>
                <a:cs typeface="Courier New" panose="02070309020205020404" pitchFamily="49" charset="0"/>
              </a:rPr>
              <a:t>*N/4:i*N/4+N/4))</a:t>
            </a:r>
          </a:p>
        </p:txBody>
      </p:sp>
      <p:sp>
        <p:nvSpPr>
          <p:cNvPr id="8" name="TextBox 7">
            <a:extLst>
              <a:ext uri="{FF2B5EF4-FFF2-40B4-BE49-F238E27FC236}">
                <a16:creationId xmlns:a16="http://schemas.microsoft.com/office/drawing/2014/main" id="{B942318C-215C-4778-BB6A-5B048F886129}"/>
              </a:ext>
            </a:extLst>
          </p:cNvPr>
          <p:cNvSpPr txBox="1"/>
          <p:nvPr/>
        </p:nvSpPr>
        <p:spPr>
          <a:xfrm>
            <a:off x="436740" y="2459216"/>
            <a:ext cx="8148459" cy="480131"/>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800" dirty="0">
                <a:solidFill>
                  <a:srgbClr val="8E4000"/>
                </a:solidFill>
                <a:latin typeface="Consolas" panose="020B0609020204030204" pitchFamily="49" charset="0"/>
                <a:cs typeface="Courier New" panose="02070309020205020404" pitchFamily="49" charset="0"/>
              </a:rPr>
              <a:t>copy(array[</a:t>
            </a:r>
            <a:r>
              <a:rPr lang="en-US" sz="2800" dirty="0" err="1">
                <a:solidFill>
                  <a:srgbClr val="8E4000"/>
                </a:solidFill>
                <a:latin typeface="Consolas" panose="020B0609020204030204" pitchFamily="49" charset="0"/>
                <a:cs typeface="Courier New" panose="02070309020205020404" pitchFamily="49" charset="0"/>
              </a:rPr>
              <a:t>i</a:t>
            </a:r>
            <a:r>
              <a:rPr lang="en-US" sz="2800" dirty="0">
                <a:solidFill>
                  <a:srgbClr val="8E4000"/>
                </a:solidFill>
                <a:latin typeface="Consolas" panose="020B0609020204030204" pitchFamily="49" charset="0"/>
                <a:cs typeface="Courier New" panose="02070309020205020404" pitchFamily="49" charset="0"/>
              </a:rPr>
              <a:t>*N/4:N/4])</a:t>
            </a:r>
          </a:p>
        </p:txBody>
      </p:sp>
      <p:sp>
        <p:nvSpPr>
          <p:cNvPr id="3" name="TextBox 2">
            <a:extLst>
              <a:ext uri="{FF2B5EF4-FFF2-40B4-BE49-F238E27FC236}">
                <a16:creationId xmlns:a16="http://schemas.microsoft.com/office/drawing/2014/main" id="{486773EF-A6E1-49C7-9159-24EF988E827A}"/>
              </a:ext>
            </a:extLst>
          </p:cNvPr>
          <p:cNvSpPr txBox="1"/>
          <p:nvPr/>
        </p:nvSpPr>
        <p:spPr>
          <a:xfrm>
            <a:off x="8585199" y="2571503"/>
            <a:ext cx="851515"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C/C++</a:t>
            </a:r>
          </a:p>
        </p:txBody>
      </p:sp>
      <p:sp>
        <p:nvSpPr>
          <p:cNvPr id="9" name="TextBox 8">
            <a:extLst>
              <a:ext uri="{FF2B5EF4-FFF2-40B4-BE49-F238E27FC236}">
                <a16:creationId xmlns:a16="http://schemas.microsoft.com/office/drawing/2014/main" id="{4F739057-126C-4B97-8462-1A9EFC466B4B}"/>
              </a:ext>
            </a:extLst>
          </p:cNvPr>
          <p:cNvSpPr txBox="1"/>
          <p:nvPr/>
        </p:nvSpPr>
        <p:spPr>
          <a:xfrm>
            <a:off x="8602299" y="4456311"/>
            <a:ext cx="92845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Fortran</a:t>
            </a:r>
          </a:p>
        </p:txBody>
      </p:sp>
      <p:sp>
        <p:nvSpPr>
          <p:cNvPr id="5" name="Rectangle 4"/>
          <p:cNvSpPr/>
          <p:nvPr/>
        </p:nvSpPr>
        <p:spPr>
          <a:xfrm>
            <a:off x="436740" y="3368040"/>
            <a:ext cx="8165559" cy="5943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Both of these examples copy only ¼ of the full array</a:t>
            </a:r>
          </a:p>
        </p:txBody>
      </p:sp>
    </p:spTree>
    <p:extLst>
      <p:ext uri="{BB962C8B-B14F-4D97-AF65-F5344CB8AC3E}">
        <p14:creationId xmlns:p14="http://schemas.microsoft.com/office/powerpoint/2010/main" val="34420417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a:xfrm>
            <a:off x="520981" y="281527"/>
            <a:ext cx="9976104" cy="535531"/>
          </a:xfrm>
        </p:spPr>
        <p:txBody>
          <a:bodyPr/>
          <a:lstStyle/>
          <a:p>
            <a:r>
              <a:rPr lang="en-US" sz="3200"/>
              <a:t>Optimized Data Movement</a:t>
            </a:r>
          </a:p>
        </p:txBody>
      </p:sp>
      <p:sp>
        <p:nvSpPr>
          <p:cNvPr id="4" name="TextBox 3"/>
          <p:cNvSpPr txBox="1"/>
          <p:nvPr>
            <p:custDataLst>
              <p:tags r:id="rId2"/>
            </p:custDataLst>
          </p:nvPr>
        </p:nvSpPr>
        <p:spPr>
          <a:xfrm>
            <a:off x="959667" y="970256"/>
            <a:ext cx="9098733" cy="4832031"/>
          </a:xfrm>
          <a:prstGeom prst="rect">
            <a:avLst/>
          </a:prstGeom>
          <a:noFill/>
        </p:spPr>
        <p:txBody>
          <a:bodyPr wrap="square" lIns="91386" tIns="45690" rIns="91386" bIns="45690" rtlCol="0">
            <a:spAutoFit/>
          </a:bodyPr>
          <a:lstStyle/>
          <a:p>
            <a:r>
              <a:rPr lang="en-US" sz="1400" b="1" dirty="0">
                <a:solidFill>
                  <a:schemeClr val="bg1"/>
                </a:solidFill>
                <a:latin typeface="Courier New" pitchFamily="49" charset="0"/>
                <a:cs typeface="Courier New" pitchFamily="49" charset="0"/>
              </a:rPr>
              <a:t>while ( err &gt; </a:t>
            </a:r>
            <a:r>
              <a:rPr lang="en-US" sz="1400" b="1" dirty="0" err="1">
                <a:solidFill>
                  <a:schemeClr val="bg1"/>
                </a:solidFill>
                <a:latin typeface="Courier New" pitchFamily="49" charset="0"/>
                <a:cs typeface="Courier New" pitchFamily="49" charset="0"/>
              </a:rPr>
              <a:t>tol</a:t>
            </a:r>
            <a:r>
              <a:rPr lang="en-US" sz="1400" b="1" dirty="0">
                <a:solidFill>
                  <a:schemeClr val="bg1"/>
                </a:solidFill>
                <a:latin typeface="Courier New" pitchFamily="49" charset="0"/>
                <a:cs typeface="Courier New" pitchFamily="49" charset="0"/>
              </a:rPr>
              <a:t> &amp;&amp; </a:t>
            </a:r>
            <a:r>
              <a:rPr lang="en-US" sz="1400" b="1" dirty="0" err="1">
                <a:solidFill>
                  <a:schemeClr val="bg1"/>
                </a:solidFill>
                <a:latin typeface="Courier New" pitchFamily="49" charset="0"/>
                <a:cs typeface="Courier New" pitchFamily="49" charset="0"/>
              </a:rPr>
              <a:t>iter</a:t>
            </a:r>
            <a:r>
              <a:rPr lang="en-US" sz="1400" b="1" dirty="0">
                <a:solidFill>
                  <a:schemeClr val="bg1"/>
                </a:solidFill>
                <a:latin typeface="Courier New" pitchFamily="49" charset="0"/>
                <a:cs typeface="Courier New" pitchFamily="49" charset="0"/>
              </a:rPr>
              <a:t> &lt; </a:t>
            </a:r>
            <a:r>
              <a:rPr lang="en-US" sz="1400" b="1" dirty="0" err="1">
                <a:solidFill>
                  <a:schemeClr val="bg1"/>
                </a:solidFill>
                <a:latin typeface="Courier New" pitchFamily="49" charset="0"/>
                <a:cs typeface="Courier New" pitchFamily="49" charset="0"/>
              </a:rPr>
              <a:t>iter_max</a:t>
            </a:r>
            <a:r>
              <a:rPr lang="en-US" sz="1400" b="1" dirty="0">
                <a:solidFill>
                  <a:schemeClr val="bg1"/>
                </a:solidFill>
                <a:latin typeface="Courier New" pitchFamily="49" charset="0"/>
                <a:cs typeface="Courier New" pitchFamily="49" charset="0"/>
              </a:rPr>
              <a:t> ) {</a:t>
            </a:r>
          </a:p>
          <a:p>
            <a:r>
              <a:rPr lang="en-US" sz="1400" b="1" dirty="0">
                <a:solidFill>
                  <a:schemeClr val="bg1"/>
                </a:solidFill>
                <a:latin typeface="Courier New" pitchFamily="49" charset="0"/>
                <a:cs typeface="Courier New" pitchFamily="49" charset="0"/>
              </a:rPr>
              <a:t>  err=0.0;</a:t>
            </a:r>
          </a:p>
          <a:p>
            <a:endParaRPr lang="en-US" sz="1400" b="1" dirty="0">
              <a:solidFill>
                <a:schemeClr val="tx2">
                  <a:lumMod val="50000"/>
                </a:schemeClr>
              </a:solidFill>
              <a:latin typeface="Courier New" pitchFamily="49" charset="0"/>
              <a:cs typeface="Courier New" pitchFamily="49" charset="0"/>
            </a:endParaRPr>
          </a:p>
          <a:p>
            <a:r>
              <a:rPr lang="en-US" sz="1400" b="1" dirty="0">
                <a:solidFill>
                  <a:schemeClr val="tx2">
                    <a:lumMod val="60000"/>
                    <a:lumOff val="40000"/>
                  </a:schemeClr>
                </a:solidFill>
                <a:latin typeface="Courier New" pitchFamily="49" charset="0"/>
                <a:cs typeface="Courier New" pitchFamily="49" charset="0"/>
              </a:rPr>
              <a:t>#pragma acc parallel loop reduction(</a:t>
            </a:r>
            <a:r>
              <a:rPr lang="en-US" sz="1400" b="1" dirty="0" err="1">
                <a:solidFill>
                  <a:schemeClr val="tx2">
                    <a:lumMod val="60000"/>
                    <a:lumOff val="40000"/>
                  </a:schemeClr>
                </a:solidFill>
                <a:latin typeface="Courier New" pitchFamily="49" charset="0"/>
                <a:cs typeface="Courier New" pitchFamily="49" charset="0"/>
              </a:rPr>
              <a:t>max:err</a:t>
            </a:r>
            <a:r>
              <a:rPr lang="en-US" sz="1400" b="1" dirty="0">
                <a:solidFill>
                  <a:schemeClr val="tx2">
                    <a:lumMod val="60000"/>
                    <a:lumOff val="40000"/>
                  </a:schemeClr>
                </a:solidFill>
                <a:latin typeface="Courier New" pitchFamily="49" charset="0"/>
                <a:cs typeface="Courier New" pitchFamily="49" charset="0"/>
              </a:rPr>
              <a:t>) </a:t>
            </a:r>
            <a:r>
              <a:rPr lang="en-US" sz="1400" b="1" dirty="0" err="1">
                <a:solidFill>
                  <a:schemeClr val="tx2">
                    <a:lumMod val="60000"/>
                    <a:lumOff val="40000"/>
                  </a:schemeClr>
                </a:solidFill>
                <a:latin typeface="Courier New" pitchFamily="49" charset="0"/>
                <a:cs typeface="Courier New" pitchFamily="49" charset="0"/>
              </a:rPr>
              <a:t>copyin</a:t>
            </a:r>
            <a:r>
              <a:rPr lang="en-US" sz="1400" b="1" dirty="0">
                <a:solidFill>
                  <a:schemeClr val="tx2">
                    <a:lumMod val="60000"/>
                    <a:lumOff val="40000"/>
                  </a:schemeClr>
                </a:solidFill>
                <a:latin typeface="Courier New" pitchFamily="49" charset="0"/>
                <a:cs typeface="Courier New" pitchFamily="49" charset="0"/>
              </a:rPr>
              <a:t>(A[0:n*m]) copy(Anew[0:n*m])</a:t>
            </a:r>
          </a:p>
          <a:p>
            <a:r>
              <a:rPr lang="en-US" sz="1400" b="1" dirty="0">
                <a:solidFill>
                  <a:schemeClr val="bg1"/>
                </a:solidFill>
                <a:latin typeface="Courier New" pitchFamily="49" charset="0"/>
                <a:cs typeface="Courier New" pitchFamily="49" charset="0"/>
              </a:rPr>
              <a:t>  for( </a:t>
            </a:r>
            <a:r>
              <a:rPr lang="en-US" sz="1400" b="1" dirty="0" err="1">
                <a:solidFill>
                  <a:schemeClr val="bg1"/>
                </a:solidFill>
                <a:latin typeface="Courier New" pitchFamily="49" charset="0"/>
                <a:cs typeface="Courier New" pitchFamily="49" charset="0"/>
              </a:rPr>
              <a:t>int</a:t>
            </a:r>
            <a:r>
              <a:rPr lang="en-US" sz="1400" b="1" dirty="0">
                <a:solidFill>
                  <a:schemeClr val="bg1"/>
                </a:solidFill>
                <a:latin typeface="Courier New" pitchFamily="49" charset="0"/>
                <a:cs typeface="Courier New" pitchFamily="49" charset="0"/>
              </a:rPr>
              <a:t> j = 1; j &lt; n-1; </a:t>
            </a:r>
            <a:r>
              <a:rPr lang="en-US" sz="1400" b="1" dirty="0" err="1">
                <a:solidFill>
                  <a:schemeClr val="bg1"/>
                </a:solidFill>
                <a:latin typeface="Courier New" pitchFamily="49" charset="0"/>
                <a:cs typeface="Courier New" pitchFamily="49" charset="0"/>
              </a:rPr>
              <a:t>j++</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for(</a:t>
            </a:r>
            <a:r>
              <a:rPr lang="en-US" sz="1400" b="1" dirty="0" err="1">
                <a:solidFill>
                  <a:schemeClr val="bg1"/>
                </a:solidFill>
                <a:latin typeface="Courier New" pitchFamily="49" charset="0"/>
                <a:cs typeface="Courier New" pitchFamily="49" charset="0"/>
              </a:rPr>
              <a:t>int</a:t>
            </a:r>
            <a:r>
              <a:rPr lang="en-US" sz="1400" b="1" dirty="0">
                <a:solidFill>
                  <a:schemeClr val="bg1"/>
                </a:solidFill>
                <a:latin typeface="Courier New" pitchFamily="49" charset="0"/>
                <a:cs typeface="Courier New" pitchFamily="49" charset="0"/>
              </a:rPr>
              <a:t>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1;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&lt; m-1;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Anew[j][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0.25 * (A[j][i+1] + A[j][i-1] +</a:t>
            </a:r>
          </a:p>
          <a:p>
            <a:r>
              <a:rPr lang="en-US" sz="1400" b="1" dirty="0">
                <a:solidFill>
                  <a:schemeClr val="bg1"/>
                </a:solidFill>
                <a:latin typeface="Courier New" pitchFamily="49" charset="0"/>
                <a:cs typeface="Courier New" pitchFamily="49" charset="0"/>
              </a:rPr>
              <a:t>                           A[j-1][</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A[j+1][</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a:t>
            </a:r>
          </a:p>
          <a:p>
            <a:endParaRPr lang="en-US" sz="1400" b="1" dirty="0">
              <a:solidFill>
                <a:schemeClr val="bg1"/>
              </a:solidFill>
              <a:latin typeface="Courier New" pitchFamily="49" charset="0"/>
              <a:cs typeface="Courier New" pitchFamily="49" charset="0"/>
            </a:endParaRPr>
          </a:p>
          <a:p>
            <a:r>
              <a:rPr lang="en-US" sz="1400" b="1" dirty="0">
                <a:solidFill>
                  <a:schemeClr val="bg1"/>
                </a:solidFill>
                <a:latin typeface="Courier New" pitchFamily="49" charset="0"/>
                <a:cs typeface="Courier New" pitchFamily="49" charset="0"/>
              </a:rPr>
              <a:t>      err = max(err, abs(Anew[j][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A[j][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a:t>
            </a:r>
          </a:p>
          <a:p>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p>
          <a:p>
            <a:endParaRPr lang="en-US" sz="1400" b="1" dirty="0">
              <a:solidFill>
                <a:schemeClr val="bg1"/>
              </a:solidFill>
              <a:latin typeface="Courier New" pitchFamily="49" charset="0"/>
              <a:cs typeface="Courier New" pitchFamily="49" charset="0"/>
            </a:endParaRPr>
          </a:p>
          <a:p>
            <a:r>
              <a:rPr lang="en-US" sz="1400" b="1" dirty="0">
                <a:solidFill>
                  <a:schemeClr val="tx2">
                    <a:lumMod val="60000"/>
                    <a:lumOff val="40000"/>
                  </a:schemeClr>
                </a:solidFill>
                <a:latin typeface="Courier New" pitchFamily="49" charset="0"/>
                <a:cs typeface="Courier New" pitchFamily="49" charset="0"/>
              </a:rPr>
              <a:t>#pragma acc parallel loop </a:t>
            </a:r>
            <a:r>
              <a:rPr lang="en-US" sz="1400" b="1" dirty="0" err="1">
                <a:solidFill>
                  <a:schemeClr val="tx2">
                    <a:lumMod val="60000"/>
                    <a:lumOff val="40000"/>
                  </a:schemeClr>
                </a:solidFill>
                <a:latin typeface="Courier New" pitchFamily="49" charset="0"/>
                <a:cs typeface="Courier New" pitchFamily="49" charset="0"/>
              </a:rPr>
              <a:t>copyin</a:t>
            </a:r>
            <a:r>
              <a:rPr lang="en-US" sz="1400" b="1" dirty="0">
                <a:solidFill>
                  <a:schemeClr val="tx2">
                    <a:lumMod val="60000"/>
                    <a:lumOff val="40000"/>
                  </a:schemeClr>
                </a:solidFill>
                <a:latin typeface="Courier New" pitchFamily="49" charset="0"/>
                <a:cs typeface="Courier New" pitchFamily="49" charset="0"/>
              </a:rPr>
              <a:t>(Anew[0:n*m]) </a:t>
            </a:r>
            <a:r>
              <a:rPr lang="en-US" sz="1400" b="1" dirty="0" err="1">
                <a:solidFill>
                  <a:schemeClr val="tx2">
                    <a:lumMod val="60000"/>
                    <a:lumOff val="40000"/>
                  </a:schemeClr>
                </a:solidFill>
                <a:latin typeface="Courier New" pitchFamily="49" charset="0"/>
                <a:cs typeface="Courier New" pitchFamily="49" charset="0"/>
              </a:rPr>
              <a:t>copyout</a:t>
            </a:r>
            <a:r>
              <a:rPr lang="en-US" sz="1400" b="1" dirty="0">
                <a:solidFill>
                  <a:schemeClr val="tx2">
                    <a:lumMod val="60000"/>
                    <a:lumOff val="40000"/>
                  </a:schemeClr>
                </a:solidFill>
                <a:latin typeface="Courier New" pitchFamily="49" charset="0"/>
                <a:cs typeface="Courier New" pitchFamily="49" charset="0"/>
              </a:rPr>
              <a:t>(A[0:n*m])</a:t>
            </a:r>
          </a:p>
          <a:p>
            <a:r>
              <a:rPr lang="en-US" sz="1400" b="1" dirty="0">
                <a:solidFill>
                  <a:schemeClr val="bg1"/>
                </a:solidFill>
                <a:latin typeface="Courier New" pitchFamily="49" charset="0"/>
                <a:cs typeface="Courier New" pitchFamily="49" charset="0"/>
              </a:rPr>
              <a:t>  for( </a:t>
            </a:r>
            <a:r>
              <a:rPr lang="en-US" sz="1400" b="1" dirty="0" err="1">
                <a:solidFill>
                  <a:schemeClr val="bg1"/>
                </a:solidFill>
                <a:latin typeface="Courier New" pitchFamily="49" charset="0"/>
                <a:cs typeface="Courier New" pitchFamily="49" charset="0"/>
              </a:rPr>
              <a:t>int</a:t>
            </a:r>
            <a:r>
              <a:rPr lang="en-US" sz="1400" b="1" dirty="0">
                <a:solidFill>
                  <a:schemeClr val="bg1"/>
                </a:solidFill>
                <a:latin typeface="Courier New" pitchFamily="49" charset="0"/>
                <a:cs typeface="Courier New" pitchFamily="49" charset="0"/>
              </a:rPr>
              <a:t> j = 1; j &lt; n-1; </a:t>
            </a:r>
            <a:r>
              <a:rPr lang="en-US" sz="1400" b="1" dirty="0" err="1">
                <a:solidFill>
                  <a:schemeClr val="bg1"/>
                </a:solidFill>
                <a:latin typeface="Courier New" pitchFamily="49" charset="0"/>
                <a:cs typeface="Courier New" pitchFamily="49" charset="0"/>
              </a:rPr>
              <a:t>j++</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for( </a:t>
            </a:r>
            <a:r>
              <a:rPr lang="en-US" sz="1400" b="1" dirty="0" err="1">
                <a:solidFill>
                  <a:schemeClr val="bg1"/>
                </a:solidFill>
                <a:latin typeface="Courier New" pitchFamily="49" charset="0"/>
                <a:cs typeface="Courier New" pitchFamily="49" charset="0"/>
              </a:rPr>
              <a:t>int</a:t>
            </a:r>
            <a:r>
              <a:rPr lang="en-US" sz="1400" b="1" dirty="0">
                <a:solidFill>
                  <a:schemeClr val="bg1"/>
                </a:solidFill>
                <a:latin typeface="Courier New" pitchFamily="49" charset="0"/>
                <a:cs typeface="Courier New" pitchFamily="49" charset="0"/>
              </a:rPr>
              <a:t>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1;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&lt; m-1;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a:t>
            </a:r>
          </a:p>
          <a:p>
            <a:r>
              <a:rPr lang="en-US" sz="1400" b="1" dirty="0">
                <a:solidFill>
                  <a:schemeClr val="bg1"/>
                </a:solidFill>
                <a:latin typeface="Courier New" pitchFamily="49" charset="0"/>
                <a:cs typeface="Courier New" pitchFamily="49" charset="0"/>
              </a:rPr>
              <a:t>      A[j][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Anew[j][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r>
              <a:rPr lang="en-US" sz="1400" b="1" dirty="0" err="1">
                <a:solidFill>
                  <a:schemeClr val="bg1"/>
                </a:solidFill>
                <a:latin typeface="Courier New" pitchFamily="49" charset="0"/>
                <a:cs typeface="Courier New" pitchFamily="49" charset="0"/>
              </a:rPr>
              <a:t>iter</a:t>
            </a:r>
            <a:r>
              <a:rPr lang="en-US" sz="1400" b="1" dirty="0">
                <a:solidFill>
                  <a:schemeClr val="bg1"/>
                </a:solidFill>
                <a:latin typeface="Courier New" pitchFamily="49" charset="0"/>
                <a:cs typeface="Courier New" pitchFamily="49" charset="0"/>
              </a:rPr>
              <a:t>++;</a:t>
            </a:r>
          </a:p>
          <a:p>
            <a:r>
              <a:rPr lang="en-US" sz="1400" b="1" dirty="0">
                <a:solidFill>
                  <a:schemeClr val="bg1"/>
                </a:solidFill>
                <a:latin typeface="Courier New" pitchFamily="49" charset="0"/>
                <a:cs typeface="Courier New" pitchFamily="49" charset="0"/>
              </a:rPr>
              <a:t>}</a:t>
            </a:r>
          </a:p>
        </p:txBody>
      </p:sp>
      <p:sp>
        <p:nvSpPr>
          <p:cNvPr id="3" name="Callout: Line 2">
            <a:extLst>
              <a:ext uri="{FF2B5EF4-FFF2-40B4-BE49-F238E27FC236}">
                <a16:creationId xmlns:a16="http://schemas.microsoft.com/office/drawing/2014/main" id="{7AF3C6AD-40F9-4230-B9F1-C91A23DF6696}"/>
              </a:ext>
            </a:extLst>
          </p:cNvPr>
          <p:cNvSpPr/>
          <p:nvPr/>
        </p:nvSpPr>
        <p:spPr>
          <a:xfrm>
            <a:off x="7016262" y="2321169"/>
            <a:ext cx="2954215" cy="1465523"/>
          </a:xfrm>
          <a:prstGeom prst="borderCallout1">
            <a:avLst>
              <a:gd name="adj1" fmla="val 49763"/>
              <a:gd name="adj2" fmla="val 298"/>
              <a:gd name="adj3" fmla="val 112500"/>
              <a:gd name="adj4" fmla="val -38333"/>
            </a:avLst>
          </a:prstGeom>
          <a:noFill/>
          <a:ln>
            <a:solidFill>
              <a:srgbClr val="0C4E9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Data clauses provide necessary “shape” to the arrays.</a:t>
            </a:r>
          </a:p>
        </p:txBody>
      </p:sp>
      <p:cxnSp>
        <p:nvCxnSpPr>
          <p:cNvPr id="6" name="Straight Connector 5">
            <a:extLst>
              <a:ext uri="{FF2B5EF4-FFF2-40B4-BE49-F238E27FC236}">
                <a16:creationId xmlns:a16="http://schemas.microsoft.com/office/drawing/2014/main" id="{304136E8-887A-4489-AAD9-8B09DAAC68D3}"/>
              </a:ext>
            </a:extLst>
          </p:cNvPr>
          <p:cNvCxnSpPr>
            <a:cxnSpLocks/>
            <a:stCxn id="3" idx="2"/>
          </p:cNvCxnSpPr>
          <p:nvPr/>
        </p:nvCxnSpPr>
        <p:spPr>
          <a:xfrm flipH="1" flipV="1">
            <a:off x="6013938" y="1978271"/>
            <a:ext cx="1002324" cy="1075660"/>
          </a:xfrm>
          <a:prstGeom prst="line">
            <a:avLst/>
          </a:prstGeom>
          <a:ln w="28575">
            <a:solidFill>
              <a:srgbClr val="0C4E9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771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Lecture </a:t>
            </a:r>
            <a:r>
              <a:rPr lang="en-US" dirty="0"/>
              <a:t>2 Outline</a:t>
            </a:r>
          </a:p>
        </p:txBody>
      </p:sp>
      <p:sp>
        <p:nvSpPr>
          <p:cNvPr id="4" name="Text Placeholder 3"/>
          <p:cNvSpPr>
            <a:spLocks noGrp="1"/>
          </p:cNvSpPr>
          <p:nvPr>
            <p:ph type="body" sz="quarter" idx="10"/>
          </p:nvPr>
        </p:nvSpPr>
        <p:spPr/>
        <p:txBody>
          <a:bodyPr/>
          <a:lstStyle/>
          <a:p>
            <a:r>
              <a:rPr lang="en-US" dirty="0"/>
              <a:t>Topics to be covered</a:t>
            </a:r>
          </a:p>
        </p:txBody>
      </p:sp>
      <p:sp>
        <p:nvSpPr>
          <p:cNvPr id="3" name="Content Placeholder 2"/>
          <p:cNvSpPr>
            <a:spLocks noGrp="1"/>
          </p:cNvSpPr>
          <p:nvPr>
            <p:ph idx="1"/>
          </p:nvPr>
        </p:nvSpPr>
        <p:spPr/>
        <p:txBody>
          <a:bodyPr/>
          <a:lstStyle/>
          <a:p>
            <a:r>
              <a:rPr lang="en-US" dirty="0"/>
              <a:t>CPU and GPU Memories</a:t>
            </a:r>
          </a:p>
          <a:p>
            <a:r>
              <a:rPr lang="en-US" dirty="0"/>
              <a:t>CUDA Unified (Managed) Memory</a:t>
            </a:r>
          </a:p>
          <a:p>
            <a:r>
              <a:rPr lang="en-US" dirty="0"/>
              <a:t>OpenACC Data Management</a:t>
            </a:r>
          </a:p>
          <a:p>
            <a:r>
              <a:rPr lang="en-US" dirty="0"/>
              <a:t>Lab 2</a:t>
            </a:r>
          </a:p>
        </p:txBody>
      </p:sp>
    </p:spTree>
    <p:extLst>
      <p:ext uri="{BB962C8B-B14F-4D97-AF65-F5344CB8AC3E}">
        <p14:creationId xmlns:p14="http://schemas.microsoft.com/office/powerpoint/2010/main" val="16031215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C7AB347-3B8F-422E-B80C-98374E411FB0}"/>
              </a:ext>
            </a:extLst>
          </p:cNvPr>
          <p:cNvSpPr>
            <a:spLocks noGrp="1"/>
          </p:cNvSpPr>
          <p:nvPr>
            <p:ph type="title"/>
          </p:nvPr>
        </p:nvSpPr>
        <p:spPr/>
        <p:txBody>
          <a:bodyPr/>
          <a:lstStyle/>
          <a:p>
            <a:r>
              <a:rPr lang="en-US" dirty="0"/>
              <a:t>Try to Build without “managed”</a:t>
            </a:r>
          </a:p>
        </p:txBody>
      </p:sp>
      <p:sp>
        <p:nvSpPr>
          <p:cNvPr id="4" name="Content Placeholder 3">
            <a:extLst>
              <a:ext uri="{FF2B5EF4-FFF2-40B4-BE49-F238E27FC236}">
                <a16:creationId xmlns:a16="http://schemas.microsoft.com/office/drawing/2014/main" id="{D79CF522-6E77-42ED-82B5-59BAB7302339}"/>
              </a:ext>
            </a:extLst>
          </p:cNvPr>
          <p:cNvSpPr>
            <a:spLocks noGrp="1"/>
          </p:cNvSpPr>
          <p:nvPr>
            <p:ph idx="1"/>
          </p:nvPr>
        </p:nvSpPr>
        <p:spPr>
          <a:xfrm>
            <a:off x="436740" y="1713493"/>
            <a:ext cx="9948672" cy="4108467"/>
          </a:xfrm>
        </p:spPr>
        <p:txBody>
          <a:bodyPr/>
          <a:lstStyle/>
          <a:p>
            <a:pPr marL="0" indent="0">
              <a:lnSpc>
                <a:spcPct val="100000"/>
              </a:lnSpc>
              <a:spcBef>
                <a:spcPts val="0"/>
              </a:spcBef>
              <a:spcAft>
                <a:spcPts val="0"/>
              </a:spcAft>
              <a:buNone/>
            </a:pPr>
            <a:r>
              <a:rPr lang="en-US" sz="1200" dirty="0" err="1">
                <a:latin typeface="Courier New" panose="02070309020205020404" pitchFamily="49" charset="0"/>
                <a:cs typeface="Courier New" panose="02070309020205020404" pitchFamily="49" charset="0"/>
              </a:rPr>
              <a:t>pgcc</a:t>
            </a:r>
            <a:r>
              <a:rPr lang="en-US" sz="1200" dirty="0">
                <a:latin typeface="Courier New" panose="02070309020205020404" pitchFamily="49" charset="0"/>
                <a:cs typeface="Courier New" panose="02070309020205020404" pitchFamily="49" charset="0"/>
              </a:rPr>
              <a:t> -ta=tesla -</a:t>
            </a:r>
            <a:r>
              <a:rPr lang="en-US" sz="1200" dirty="0" err="1">
                <a:latin typeface="Courier New" panose="02070309020205020404" pitchFamily="49" charset="0"/>
                <a:cs typeface="Courier New" panose="02070309020205020404" pitchFamily="49" charset="0"/>
              </a:rPr>
              <a:t>Minfo</a:t>
            </a:r>
            <a:r>
              <a:rPr lang="en-US" sz="1200" dirty="0">
                <a:latin typeface="Courier New" panose="02070309020205020404" pitchFamily="49" charset="0"/>
                <a:cs typeface="Courier New" panose="02070309020205020404" pitchFamily="49" charset="0"/>
              </a:rPr>
              <a:t>=accel laplace2d.c </a:t>
            </a:r>
            <a:r>
              <a:rPr lang="en-US" sz="1200" dirty="0" err="1">
                <a:latin typeface="Courier New" panose="02070309020205020404" pitchFamily="49" charset="0"/>
                <a:cs typeface="Courier New" panose="02070309020205020404" pitchFamily="49" charset="0"/>
              </a:rPr>
              <a:t>jacobi.c</a:t>
            </a:r>
            <a:endParaRPr lang="en-US" sz="1200" dirty="0">
              <a:latin typeface="Courier New" panose="02070309020205020404" pitchFamily="49" charset="0"/>
              <a:cs typeface="Courier New" panose="02070309020205020404" pitchFamily="49" charset="0"/>
            </a:endParaRPr>
          </a:p>
          <a:p>
            <a:pPr marL="0" indent="0">
              <a:lnSpc>
                <a:spcPct val="100000"/>
              </a:lnSpc>
              <a:spcBef>
                <a:spcPts val="0"/>
              </a:spcBef>
              <a:spcAft>
                <a:spcPts val="0"/>
              </a:spcAft>
              <a:buNone/>
            </a:pPr>
            <a:r>
              <a:rPr lang="en-US" sz="1200" dirty="0">
                <a:latin typeface="Courier New" panose="02070309020205020404" pitchFamily="49" charset="0"/>
                <a:cs typeface="Courier New" panose="02070309020205020404" pitchFamily="49" charset="0"/>
              </a:rPr>
              <a:t>laplace2d.c:</a:t>
            </a:r>
          </a:p>
          <a:p>
            <a:pPr marL="0" indent="0">
              <a:lnSpc>
                <a:spcPct val="100000"/>
              </a:lnSpc>
              <a:spcBef>
                <a:spcPts val="0"/>
              </a:spcBef>
              <a:spcAft>
                <a:spcPts val="0"/>
              </a:spcAft>
              <a:buNone/>
            </a:pPr>
            <a:r>
              <a:rPr lang="en-US" sz="1200" dirty="0" err="1">
                <a:latin typeface="Courier New" panose="02070309020205020404" pitchFamily="49" charset="0"/>
                <a:cs typeface="Courier New" panose="02070309020205020404" pitchFamily="49" charset="0"/>
              </a:rPr>
              <a:t>calcNext</a:t>
            </a:r>
            <a:r>
              <a:rPr lang="en-US" sz="1200" dirty="0">
                <a:latin typeface="Courier New" panose="02070309020205020404" pitchFamily="49" charset="0"/>
                <a:cs typeface="Courier New" panose="02070309020205020404" pitchFamily="49" charset="0"/>
              </a:rPr>
              <a:t>:</a:t>
            </a:r>
          </a:p>
          <a:p>
            <a:pPr marL="0" indent="0">
              <a:lnSpc>
                <a:spcPct val="100000"/>
              </a:lnSpc>
              <a:spcBef>
                <a:spcPts val="0"/>
              </a:spcBef>
              <a:spcAft>
                <a:spcPts val="0"/>
              </a:spcAft>
              <a:buNone/>
            </a:pPr>
            <a:r>
              <a:rPr lang="en-US" sz="1200" dirty="0">
                <a:latin typeface="Courier New" panose="02070309020205020404" pitchFamily="49" charset="0"/>
                <a:cs typeface="Courier New" panose="02070309020205020404" pitchFamily="49" charset="0"/>
              </a:rPr>
              <a:t>     47, </a:t>
            </a:r>
            <a:r>
              <a:rPr lang="en-US" sz="1200" b="1" dirty="0">
                <a:solidFill>
                  <a:srgbClr val="00B050"/>
                </a:solidFill>
                <a:latin typeface="Courier New" panose="02070309020205020404" pitchFamily="49" charset="0"/>
                <a:cs typeface="Courier New" panose="02070309020205020404" pitchFamily="49" charset="0"/>
              </a:rPr>
              <a:t>Generating </a:t>
            </a:r>
            <a:r>
              <a:rPr lang="en-US" sz="1200" b="1" dirty="0" err="1">
                <a:solidFill>
                  <a:srgbClr val="00B050"/>
                </a:solidFill>
                <a:latin typeface="Courier New" panose="02070309020205020404" pitchFamily="49" charset="0"/>
                <a:cs typeface="Courier New" panose="02070309020205020404" pitchFamily="49" charset="0"/>
              </a:rPr>
              <a:t>copyin</a:t>
            </a:r>
            <a:r>
              <a:rPr lang="en-US" sz="1200" b="1" dirty="0">
                <a:solidFill>
                  <a:srgbClr val="00B050"/>
                </a:solidFill>
                <a:latin typeface="Courier New" panose="02070309020205020404" pitchFamily="49" charset="0"/>
                <a:cs typeface="Courier New" panose="02070309020205020404" pitchFamily="49" charset="0"/>
              </a:rPr>
              <a:t>(A[:m*n])</a:t>
            </a:r>
          </a:p>
          <a:p>
            <a:pPr marL="0" indent="0">
              <a:lnSpc>
                <a:spcPct val="100000"/>
              </a:lnSpc>
              <a:spcBef>
                <a:spcPts val="0"/>
              </a:spcBef>
              <a:spcAft>
                <a:spcPts val="0"/>
              </a:spcAft>
              <a:buNone/>
            </a:pPr>
            <a:r>
              <a:rPr lang="en-US" sz="1200" dirty="0">
                <a:latin typeface="Courier New" panose="02070309020205020404" pitchFamily="49" charset="0"/>
                <a:cs typeface="Courier New" panose="02070309020205020404" pitchFamily="49" charset="0"/>
              </a:rPr>
              <a:t>         </a:t>
            </a:r>
            <a:r>
              <a:rPr lang="en-US" sz="1200" b="1" dirty="0">
                <a:solidFill>
                  <a:srgbClr val="00B050"/>
                </a:solidFill>
                <a:latin typeface="Courier New" panose="02070309020205020404" pitchFamily="49" charset="0"/>
                <a:cs typeface="Courier New" panose="02070309020205020404" pitchFamily="49" charset="0"/>
              </a:rPr>
              <a:t>Accelerator kernel generated</a:t>
            </a:r>
          </a:p>
          <a:p>
            <a:pPr marL="0" indent="0">
              <a:lnSpc>
                <a:spcPct val="100000"/>
              </a:lnSpc>
              <a:spcBef>
                <a:spcPts val="0"/>
              </a:spcBef>
              <a:spcAft>
                <a:spcPts val="0"/>
              </a:spcAft>
              <a:buNone/>
            </a:pPr>
            <a:r>
              <a:rPr lang="en-US" sz="1200" b="1" dirty="0">
                <a:solidFill>
                  <a:srgbClr val="00B050"/>
                </a:solidFill>
                <a:latin typeface="Courier New" panose="02070309020205020404" pitchFamily="49" charset="0"/>
                <a:cs typeface="Courier New" panose="02070309020205020404" pitchFamily="49" charset="0"/>
              </a:rPr>
              <a:t>         Generating Tesla code</a:t>
            </a:r>
          </a:p>
          <a:p>
            <a:pPr marL="0" indent="0">
              <a:lnSpc>
                <a:spcPct val="100000"/>
              </a:lnSpc>
              <a:spcBef>
                <a:spcPts val="0"/>
              </a:spcBef>
              <a:spcAft>
                <a:spcPts val="0"/>
              </a:spcAft>
              <a:buNone/>
            </a:pPr>
            <a:r>
              <a:rPr lang="en-US" sz="1200" dirty="0">
                <a:latin typeface="Courier New" panose="02070309020205020404" pitchFamily="49" charset="0"/>
                <a:cs typeface="Courier New" panose="02070309020205020404" pitchFamily="49" charset="0"/>
              </a:rPr>
              <a:t>         48, #pragma acc loop gang /* </a:t>
            </a:r>
            <a:r>
              <a:rPr lang="en-US" sz="1200" dirty="0" err="1">
                <a:latin typeface="Courier New" panose="02070309020205020404" pitchFamily="49" charset="0"/>
                <a:cs typeface="Courier New" panose="02070309020205020404" pitchFamily="49" charset="0"/>
              </a:rPr>
              <a:t>blockIdx.x</a:t>
            </a:r>
            <a:r>
              <a:rPr lang="en-US" sz="1200" dirty="0">
                <a:latin typeface="Courier New" panose="02070309020205020404" pitchFamily="49" charset="0"/>
                <a:cs typeface="Courier New" panose="02070309020205020404" pitchFamily="49" charset="0"/>
              </a:rPr>
              <a:t> */</a:t>
            </a:r>
          </a:p>
          <a:p>
            <a:pPr marL="0" indent="0">
              <a:lnSpc>
                <a:spcPct val="100000"/>
              </a:lnSpc>
              <a:spcBef>
                <a:spcPts val="0"/>
              </a:spcBef>
              <a:spcAft>
                <a:spcPts val="0"/>
              </a:spcAft>
              <a:buNone/>
            </a:pPr>
            <a:r>
              <a:rPr lang="en-US" sz="1200" dirty="0">
                <a:latin typeface="Courier New" panose="02070309020205020404" pitchFamily="49" charset="0"/>
                <a:cs typeface="Courier New" panose="02070309020205020404" pitchFamily="49" charset="0"/>
              </a:rPr>
              <a:t>             Generating reduction(</a:t>
            </a:r>
            <a:r>
              <a:rPr lang="en-US" sz="1200" dirty="0" err="1">
                <a:latin typeface="Courier New" panose="02070309020205020404" pitchFamily="49" charset="0"/>
                <a:cs typeface="Courier New" panose="02070309020205020404" pitchFamily="49" charset="0"/>
              </a:rPr>
              <a:t>max:error</a:t>
            </a:r>
            <a:r>
              <a:rPr lang="en-US" sz="1200" dirty="0">
                <a:latin typeface="Courier New" panose="02070309020205020404" pitchFamily="49" charset="0"/>
                <a:cs typeface="Courier New" panose="02070309020205020404" pitchFamily="49" charset="0"/>
              </a:rPr>
              <a:t>)</a:t>
            </a:r>
          </a:p>
          <a:p>
            <a:pPr marL="0" indent="0">
              <a:lnSpc>
                <a:spcPct val="100000"/>
              </a:lnSpc>
              <a:spcBef>
                <a:spcPts val="0"/>
              </a:spcBef>
              <a:spcAft>
                <a:spcPts val="0"/>
              </a:spcAft>
              <a:buNone/>
            </a:pPr>
            <a:r>
              <a:rPr lang="en-US" sz="1200" dirty="0">
                <a:latin typeface="Courier New" panose="02070309020205020404" pitchFamily="49" charset="0"/>
                <a:cs typeface="Courier New" panose="02070309020205020404" pitchFamily="49" charset="0"/>
              </a:rPr>
              <a:t>         50, #pragma acc loop vector(128) /* </a:t>
            </a:r>
            <a:r>
              <a:rPr lang="en-US" sz="1200" dirty="0" err="1">
                <a:latin typeface="Courier New" panose="02070309020205020404" pitchFamily="49" charset="0"/>
                <a:cs typeface="Courier New" panose="02070309020205020404" pitchFamily="49" charset="0"/>
              </a:rPr>
              <a:t>threadIdx.x</a:t>
            </a:r>
            <a:r>
              <a:rPr lang="en-US" sz="1200" dirty="0">
                <a:latin typeface="Courier New" panose="02070309020205020404" pitchFamily="49" charset="0"/>
                <a:cs typeface="Courier New" panose="02070309020205020404" pitchFamily="49" charset="0"/>
              </a:rPr>
              <a:t> */</a:t>
            </a:r>
          </a:p>
          <a:p>
            <a:pPr marL="0" indent="0">
              <a:lnSpc>
                <a:spcPct val="100000"/>
              </a:lnSpc>
              <a:spcBef>
                <a:spcPts val="0"/>
              </a:spcBef>
              <a:spcAft>
                <a:spcPts val="0"/>
              </a:spcAft>
              <a:buNone/>
            </a:pPr>
            <a:r>
              <a:rPr lang="en-US" sz="1200" dirty="0">
                <a:latin typeface="Courier New" panose="02070309020205020404" pitchFamily="49" charset="0"/>
                <a:cs typeface="Courier New" panose="02070309020205020404" pitchFamily="49" charset="0"/>
              </a:rPr>
              <a:t>     47, Generating implicit copy(error)</a:t>
            </a:r>
          </a:p>
          <a:p>
            <a:pPr marL="0" indent="0">
              <a:lnSpc>
                <a:spcPct val="100000"/>
              </a:lnSpc>
              <a:spcBef>
                <a:spcPts val="0"/>
              </a:spcBef>
              <a:spcAft>
                <a:spcPts val="0"/>
              </a:spcAft>
              <a:buNone/>
            </a:pPr>
            <a:r>
              <a:rPr lang="en-US" sz="1200" dirty="0">
                <a:latin typeface="Courier New" panose="02070309020205020404" pitchFamily="49" charset="0"/>
                <a:cs typeface="Courier New" panose="02070309020205020404" pitchFamily="49" charset="0"/>
              </a:rPr>
              <a:t>         </a:t>
            </a:r>
            <a:r>
              <a:rPr lang="en-US" sz="1200" b="1" dirty="0">
                <a:solidFill>
                  <a:srgbClr val="00B050"/>
                </a:solidFill>
                <a:latin typeface="Courier New" panose="02070309020205020404" pitchFamily="49" charset="0"/>
                <a:cs typeface="Courier New" panose="02070309020205020404" pitchFamily="49" charset="0"/>
              </a:rPr>
              <a:t>Generating copy(Anew[:m*n])</a:t>
            </a:r>
          </a:p>
          <a:p>
            <a:pPr marL="0" indent="0">
              <a:lnSpc>
                <a:spcPct val="100000"/>
              </a:lnSpc>
              <a:spcBef>
                <a:spcPts val="0"/>
              </a:spcBef>
              <a:spcAft>
                <a:spcPts val="0"/>
              </a:spcAft>
              <a:buNone/>
            </a:pPr>
            <a:r>
              <a:rPr lang="en-US" sz="1200" dirty="0">
                <a:latin typeface="Courier New" panose="02070309020205020404" pitchFamily="49" charset="0"/>
                <a:cs typeface="Courier New" panose="02070309020205020404" pitchFamily="49" charset="0"/>
              </a:rPr>
              <a:t>     50, Loop is parallelizable</a:t>
            </a:r>
          </a:p>
          <a:p>
            <a:pPr marL="0" indent="0">
              <a:lnSpc>
                <a:spcPct val="100000"/>
              </a:lnSpc>
              <a:spcBef>
                <a:spcPts val="0"/>
              </a:spcBef>
              <a:spcAft>
                <a:spcPts val="0"/>
              </a:spcAft>
              <a:buNone/>
            </a:pPr>
            <a:r>
              <a:rPr lang="en-US" sz="1200" dirty="0">
                <a:latin typeface="Courier New" panose="02070309020205020404" pitchFamily="49" charset="0"/>
                <a:cs typeface="Courier New" panose="02070309020205020404" pitchFamily="49" charset="0"/>
              </a:rPr>
              <a:t>swap:</a:t>
            </a:r>
          </a:p>
          <a:p>
            <a:pPr marL="0" indent="0">
              <a:lnSpc>
                <a:spcPct val="100000"/>
              </a:lnSpc>
              <a:spcBef>
                <a:spcPts val="0"/>
              </a:spcBef>
              <a:spcAft>
                <a:spcPts val="0"/>
              </a:spcAft>
              <a:buNone/>
            </a:pPr>
            <a:r>
              <a:rPr lang="en-US" sz="1200" dirty="0">
                <a:latin typeface="Courier New" panose="02070309020205020404" pitchFamily="49" charset="0"/>
                <a:cs typeface="Courier New" panose="02070309020205020404" pitchFamily="49" charset="0"/>
              </a:rPr>
              <a:t>     62, </a:t>
            </a:r>
            <a:r>
              <a:rPr lang="en-US" sz="1200" b="1" dirty="0">
                <a:solidFill>
                  <a:srgbClr val="00B050"/>
                </a:solidFill>
                <a:latin typeface="Courier New" panose="02070309020205020404" pitchFamily="49" charset="0"/>
                <a:cs typeface="Courier New" panose="02070309020205020404" pitchFamily="49" charset="0"/>
              </a:rPr>
              <a:t>Generating </a:t>
            </a:r>
            <a:r>
              <a:rPr lang="en-US" sz="1200" b="1" dirty="0" err="1">
                <a:solidFill>
                  <a:srgbClr val="00B050"/>
                </a:solidFill>
                <a:latin typeface="Courier New" panose="02070309020205020404" pitchFamily="49" charset="0"/>
                <a:cs typeface="Courier New" panose="02070309020205020404" pitchFamily="49" charset="0"/>
              </a:rPr>
              <a:t>copyin</a:t>
            </a:r>
            <a:r>
              <a:rPr lang="en-US" sz="1200" b="1" dirty="0">
                <a:solidFill>
                  <a:srgbClr val="00B050"/>
                </a:solidFill>
                <a:latin typeface="Courier New" panose="02070309020205020404" pitchFamily="49" charset="0"/>
                <a:cs typeface="Courier New" panose="02070309020205020404" pitchFamily="49" charset="0"/>
              </a:rPr>
              <a:t>(Anew[:m*n])</a:t>
            </a:r>
          </a:p>
          <a:p>
            <a:pPr marL="0" indent="0">
              <a:lnSpc>
                <a:spcPct val="100000"/>
              </a:lnSpc>
              <a:spcBef>
                <a:spcPts val="0"/>
              </a:spcBef>
              <a:spcAft>
                <a:spcPts val="0"/>
              </a:spcAft>
              <a:buNone/>
            </a:pPr>
            <a:r>
              <a:rPr lang="en-US" sz="1200" b="1" dirty="0">
                <a:solidFill>
                  <a:srgbClr val="00B050"/>
                </a:solidFill>
                <a:latin typeface="Courier New" panose="02070309020205020404" pitchFamily="49" charset="0"/>
                <a:cs typeface="Courier New" panose="02070309020205020404" pitchFamily="49" charset="0"/>
              </a:rPr>
              <a:t>         Generating </a:t>
            </a:r>
            <a:r>
              <a:rPr lang="en-US" sz="1200" b="1" dirty="0" err="1">
                <a:solidFill>
                  <a:srgbClr val="00B050"/>
                </a:solidFill>
                <a:latin typeface="Courier New" panose="02070309020205020404" pitchFamily="49" charset="0"/>
                <a:cs typeface="Courier New" panose="02070309020205020404" pitchFamily="49" charset="0"/>
              </a:rPr>
              <a:t>copyout</a:t>
            </a:r>
            <a:r>
              <a:rPr lang="en-US" sz="1200" b="1" dirty="0">
                <a:solidFill>
                  <a:srgbClr val="00B050"/>
                </a:solidFill>
                <a:latin typeface="Courier New" panose="02070309020205020404" pitchFamily="49" charset="0"/>
                <a:cs typeface="Courier New" panose="02070309020205020404" pitchFamily="49" charset="0"/>
              </a:rPr>
              <a:t>(A[:m*n])</a:t>
            </a:r>
          </a:p>
          <a:p>
            <a:pPr marL="0" indent="0">
              <a:lnSpc>
                <a:spcPct val="100000"/>
              </a:lnSpc>
              <a:spcBef>
                <a:spcPts val="0"/>
              </a:spcBef>
              <a:spcAft>
                <a:spcPts val="0"/>
              </a:spcAft>
              <a:buNone/>
            </a:pPr>
            <a:r>
              <a:rPr lang="en-US" sz="1200" dirty="0">
                <a:latin typeface="Courier New" panose="02070309020205020404" pitchFamily="49" charset="0"/>
                <a:cs typeface="Courier New" panose="02070309020205020404" pitchFamily="49" charset="0"/>
              </a:rPr>
              <a:t>         </a:t>
            </a:r>
            <a:r>
              <a:rPr lang="en-US" sz="1200" b="1" dirty="0">
                <a:solidFill>
                  <a:srgbClr val="00B050"/>
                </a:solidFill>
                <a:latin typeface="Courier New" panose="02070309020205020404" pitchFamily="49" charset="0"/>
                <a:cs typeface="Courier New" panose="02070309020205020404" pitchFamily="49" charset="0"/>
              </a:rPr>
              <a:t>Accelerator kernel generated</a:t>
            </a:r>
          </a:p>
          <a:p>
            <a:pPr marL="0" indent="0">
              <a:lnSpc>
                <a:spcPct val="100000"/>
              </a:lnSpc>
              <a:spcBef>
                <a:spcPts val="0"/>
              </a:spcBef>
              <a:spcAft>
                <a:spcPts val="0"/>
              </a:spcAft>
              <a:buNone/>
            </a:pPr>
            <a:r>
              <a:rPr lang="en-US" sz="1200" b="1" dirty="0">
                <a:solidFill>
                  <a:srgbClr val="00B050"/>
                </a:solidFill>
                <a:latin typeface="Courier New" panose="02070309020205020404" pitchFamily="49" charset="0"/>
                <a:cs typeface="Courier New" panose="02070309020205020404" pitchFamily="49" charset="0"/>
              </a:rPr>
              <a:t>         Generating Tesla code</a:t>
            </a:r>
          </a:p>
          <a:p>
            <a:pPr marL="0" indent="0">
              <a:lnSpc>
                <a:spcPct val="100000"/>
              </a:lnSpc>
              <a:spcBef>
                <a:spcPts val="0"/>
              </a:spcBef>
              <a:spcAft>
                <a:spcPts val="0"/>
              </a:spcAft>
              <a:buNone/>
            </a:pPr>
            <a:r>
              <a:rPr lang="en-US" sz="1200" dirty="0">
                <a:latin typeface="Courier New" panose="02070309020205020404" pitchFamily="49" charset="0"/>
                <a:cs typeface="Courier New" panose="02070309020205020404" pitchFamily="49" charset="0"/>
              </a:rPr>
              <a:t>         63, #pragma acc loop gang /* </a:t>
            </a:r>
            <a:r>
              <a:rPr lang="en-US" sz="1200" dirty="0" err="1">
                <a:latin typeface="Courier New" panose="02070309020205020404" pitchFamily="49" charset="0"/>
                <a:cs typeface="Courier New" panose="02070309020205020404" pitchFamily="49" charset="0"/>
              </a:rPr>
              <a:t>blockIdx.x</a:t>
            </a:r>
            <a:r>
              <a:rPr lang="en-US" sz="1200" dirty="0">
                <a:latin typeface="Courier New" panose="02070309020205020404" pitchFamily="49" charset="0"/>
                <a:cs typeface="Courier New" panose="02070309020205020404" pitchFamily="49" charset="0"/>
              </a:rPr>
              <a:t> */</a:t>
            </a:r>
          </a:p>
          <a:p>
            <a:pPr marL="0" indent="0">
              <a:lnSpc>
                <a:spcPct val="100000"/>
              </a:lnSpc>
              <a:spcBef>
                <a:spcPts val="0"/>
              </a:spcBef>
              <a:spcAft>
                <a:spcPts val="0"/>
              </a:spcAft>
              <a:buNone/>
            </a:pPr>
            <a:r>
              <a:rPr lang="en-US" sz="1200" dirty="0">
                <a:latin typeface="Courier New" panose="02070309020205020404" pitchFamily="49" charset="0"/>
                <a:cs typeface="Courier New" panose="02070309020205020404" pitchFamily="49" charset="0"/>
              </a:rPr>
              <a:t>         65, #pragma acc loop vector(128) /* </a:t>
            </a:r>
            <a:r>
              <a:rPr lang="en-US" sz="1200" dirty="0" err="1">
                <a:latin typeface="Courier New" panose="02070309020205020404" pitchFamily="49" charset="0"/>
                <a:cs typeface="Courier New" panose="02070309020205020404" pitchFamily="49" charset="0"/>
              </a:rPr>
              <a:t>threadIdx.x</a:t>
            </a:r>
            <a:r>
              <a:rPr lang="en-US" sz="1200" dirty="0">
                <a:latin typeface="Courier New" panose="02070309020205020404" pitchFamily="49" charset="0"/>
                <a:cs typeface="Courier New" panose="02070309020205020404" pitchFamily="49" charset="0"/>
              </a:rPr>
              <a:t> */</a:t>
            </a:r>
          </a:p>
          <a:p>
            <a:pPr marL="0" indent="0">
              <a:lnSpc>
                <a:spcPct val="100000"/>
              </a:lnSpc>
              <a:spcBef>
                <a:spcPts val="0"/>
              </a:spcBef>
              <a:spcAft>
                <a:spcPts val="0"/>
              </a:spcAft>
              <a:buNone/>
            </a:pPr>
            <a:r>
              <a:rPr lang="en-US" sz="1200" dirty="0">
                <a:latin typeface="Courier New" panose="02070309020205020404" pitchFamily="49" charset="0"/>
                <a:cs typeface="Courier New" panose="02070309020205020404" pitchFamily="49" charset="0"/>
              </a:rPr>
              <a:t>     65, Loop is parallelizable</a:t>
            </a:r>
          </a:p>
          <a:p>
            <a:pPr marL="0" indent="0">
              <a:lnSpc>
                <a:spcPct val="100000"/>
              </a:lnSpc>
              <a:spcBef>
                <a:spcPts val="0"/>
              </a:spcBef>
              <a:spcAft>
                <a:spcPts val="0"/>
              </a:spcAft>
              <a:buNone/>
            </a:pPr>
            <a:r>
              <a:rPr lang="en-US" sz="1200" dirty="0" err="1">
                <a:latin typeface="Courier New" panose="02070309020205020404" pitchFamily="49" charset="0"/>
                <a:cs typeface="Courier New" panose="02070309020205020404" pitchFamily="49" charset="0"/>
              </a:rPr>
              <a:t>jacobi.c</a:t>
            </a:r>
            <a:r>
              <a:rPr lang="en-US" sz="1200" dirty="0">
                <a:latin typeface="Courier New" panose="02070309020205020404" pitchFamily="49" charset="0"/>
                <a:cs typeface="Courier New" panose="02070309020205020404" pitchFamily="49" charset="0"/>
              </a:rPr>
              <a:t>:</a:t>
            </a:r>
          </a:p>
          <a:p>
            <a:pPr marL="0" indent="0">
              <a:lnSpc>
                <a:spcPct val="100000"/>
              </a:lnSpc>
              <a:spcBef>
                <a:spcPts val="0"/>
              </a:spcBef>
              <a:spcAft>
                <a:spcPts val="0"/>
              </a:spcAft>
              <a:buNone/>
            </a:pPr>
            <a:endParaRPr lang="en-US" sz="1200" dirty="0">
              <a:latin typeface="Courier New" panose="02070309020205020404" pitchFamily="49" charset="0"/>
              <a:cs typeface="Courier New" panose="02070309020205020404" pitchFamily="49" charset="0"/>
            </a:endParaRPr>
          </a:p>
        </p:txBody>
      </p:sp>
      <p:sp>
        <p:nvSpPr>
          <p:cNvPr id="5" name="Text Placeholder 4">
            <a:extLst>
              <a:ext uri="{FF2B5EF4-FFF2-40B4-BE49-F238E27FC236}">
                <a16:creationId xmlns:a16="http://schemas.microsoft.com/office/drawing/2014/main" id="{721F3CA9-7F08-4268-92CA-E67068B41208}"/>
              </a:ext>
            </a:extLst>
          </p:cNvPr>
          <p:cNvSpPr>
            <a:spLocks noGrp="1"/>
          </p:cNvSpPr>
          <p:nvPr>
            <p:ph type="body" sz="quarter" idx="10"/>
          </p:nvPr>
        </p:nvSpPr>
        <p:spPr/>
        <p:txBody>
          <a:bodyPr/>
          <a:lstStyle/>
          <a:p>
            <a:r>
              <a:rPr lang="en-US" dirty="0"/>
              <a:t>Change –ta=</a:t>
            </a:r>
            <a:r>
              <a:rPr lang="en-US" dirty="0" err="1"/>
              <a:t>tesla:managed</a:t>
            </a:r>
            <a:r>
              <a:rPr lang="en-US" dirty="0"/>
              <a:t> to remove “managed”</a:t>
            </a:r>
          </a:p>
        </p:txBody>
      </p:sp>
    </p:spTree>
    <p:extLst>
      <p:ext uri="{BB962C8B-B14F-4D97-AF65-F5344CB8AC3E}">
        <p14:creationId xmlns:p14="http://schemas.microsoft.com/office/powerpoint/2010/main" val="36695061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4E9C4B9-7892-4CCD-86BE-8453E86749FA}"/>
              </a:ext>
            </a:extLst>
          </p:cNvPr>
          <p:cNvSpPr>
            <a:spLocks noGrp="1"/>
          </p:cNvSpPr>
          <p:nvPr>
            <p:ph type="title"/>
          </p:nvPr>
        </p:nvSpPr>
        <p:spPr/>
        <p:txBody>
          <a:bodyPr/>
          <a:lstStyle/>
          <a:p>
            <a:r>
              <a:rPr lang="en-US" dirty="0"/>
              <a:t>OpenACC </a:t>
            </a:r>
            <a:r>
              <a:rPr lang="en-US" strike="sngStrike" dirty="0">
                <a:solidFill>
                  <a:schemeClr val="accent5"/>
                </a:solidFill>
              </a:rPr>
              <a:t>Speed-up</a:t>
            </a:r>
            <a:r>
              <a:rPr lang="en-US" dirty="0"/>
              <a:t> Slowdown</a:t>
            </a:r>
          </a:p>
        </p:txBody>
      </p:sp>
      <p:graphicFrame>
        <p:nvGraphicFramePr>
          <p:cNvPr id="7" name="Content Placeholder 6">
            <a:extLst>
              <a:ext uri="{FF2B5EF4-FFF2-40B4-BE49-F238E27FC236}">
                <a16:creationId xmlns:a16="http://schemas.microsoft.com/office/drawing/2014/main" id="{0895A406-DFE6-47E9-B648-6F9BDC7779F7}"/>
              </a:ext>
            </a:extLst>
          </p:cNvPr>
          <p:cNvGraphicFramePr>
            <a:graphicFrameLocks noGrp="1"/>
          </p:cNvGraphicFramePr>
          <p:nvPr>
            <p:ph idx="1"/>
            <p:extLst>
              <p:ext uri="{D42A27DB-BD31-4B8C-83A1-F6EECF244321}">
                <p14:modId xmlns:p14="http://schemas.microsoft.com/office/powerpoint/2010/main" val="1693213321"/>
              </p:ext>
            </p:extLst>
          </p:nvPr>
        </p:nvGraphicFramePr>
        <p:xfrm>
          <a:off x="438150" y="1406237"/>
          <a:ext cx="9948863" cy="460721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982346366"/>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60F97-A951-4A92-95A0-8ECBBFC22AF8}"/>
              </a:ext>
            </a:extLst>
          </p:cNvPr>
          <p:cNvSpPr>
            <a:spLocks noGrp="1"/>
          </p:cNvSpPr>
          <p:nvPr>
            <p:ph type="title"/>
          </p:nvPr>
        </p:nvSpPr>
        <p:spPr/>
        <p:txBody>
          <a:bodyPr/>
          <a:lstStyle/>
          <a:p>
            <a:r>
              <a:rPr lang="en-US" dirty="0"/>
              <a:t>What went Wrong?</a:t>
            </a:r>
          </a:p>
        </p:txBody>
      </p:sp>
      <p:sp>
        <p:nvSpPr>
          <p:cNvPr id="4" name="Content Placeholder 3">
            <a:extLst>
              <a:ext uri="{FF2B5EF4-FFF2-40B4-BE49-F238E27FC236}">
                <a16:creationId xmlns:a16="http://schemas.microsoft.com/office/drawing/2014/main" id="{7371A049-3AF2-4010-84A2-AAA9B8A14FD0}"/>
              </a:ext>
            </a:extLst>
          </p:cNvPr>
          <p:cNvSpPr>
            <a:spLocks noGrp="1"/>
          </p:cNvSpPr>
          <p:nvPr>
            <p:ph idx="1"/>
          </p:nvPr>
        </p:nvSpPr>
        <p:spPr/>
        <p:txBody>
          <a:bodyPr/>
          <a:lstStyle/>
          <a:p>
            <a:r>
              <a:rPr lang="en-US" dirty="0"/>
              <a:t>The code now has all of the information necessary to build without managed memory, but it runs much slower.</a:t>
            </a:r>
          </a:p>
          <a:p>
            <a:r>
              <a:rPr lang="en-US" dirty="0"/>
              <a:t>Profiling tools are here to help!</a:t>
            </a:r>
          </a:p>
        </p:txBody>
      </p:sp>
      <p:sp>
        <p:nvSpPr>
          <p:cNvPr id="5" name="Text Placeholder 4">
            <a:extLst>
              <a:ext uri="{FF2B5EF4-FFF2-40B4-BE49-F238E27FC236}">
                <a16:creationId xmlns:a16="http://schemas.microsoft.com/office/drawing/2014/main" id="{E6064B90-9A50-40F8-A3D9-E29DBF84E9CA}"/>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4530877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1773AB5-AA33-4059-A997-BE458D648B2F}"/>
              </a:ext>
            </a:extLst>
          </p:cNvPr>
          <p:cNvSpPr>
            <a:spLocks noGrp="1"/>
          </p:cNvSpPr>
          <p:nvPr>
            <p:ph type="title"/>
          </p:nvPr>
        </p:nvSpPr>
        <p:spPr/>
        <p:txBody>
          <a:bodyPr/>
          <a:lstStyle/>
          <a:p>
            <a:r>
              <a:rPr lang="en-US" dirty="0"/>
              <a:t>Application Profile (2 steps)</a:t>
            </a:r>
          </a:p>
        </p:txBody>
      </p:sp>
      <p:pic>
        <p:nvPicPr>
          <p:cNvPr id="8" name="Picture 7">
            <a:extLst>
              <a:ext uri="{FF2B5EF4-FFF2-40B4-BE49-F238E27FC236}">
                <a16:creationId xmlns:a16="http://schemas.microsoft.com/office/drawing/2014/main" id="{7A5DFD91-C81E-408E-B0AC-C4BF54FEFB9B}"/>
              </a:ext>
            </a:extLst>
          </p:cNvPr>
          <p:cNvPicPr>
            <a:picLocks noChangeAspect="1"/>
          </p:cNvPicPr>
          <p:nvPr/>
        </p:nvPicPr>
        <p:blipFill>
          <a:blip r:embed="rId2"/>
          <a:stretch>
            <a:fillRect/>
          </a:stretch>
        </p:blipFill>
        <p:spPr>
          <a:xfrm>
            <a:off x="1374681" y="1252157"/>
            <a:ext cx="7962957" cy="4910375"/>
          </a:xfrm>
          <a:prstGeom prst="rect">
            <a:avLst/>
          </a:prstGeom>
        </p:spPr>
      </p:pic>
    </p:spTree>
    <p:extLst>
      <p:ext uri="{BB962C8B-B14F-4D97-AF65-F5344CB8AC3E}">
        <p14:creationId xmlns:p14="http://schemas.microsoft.com/office/powerpoint/2010/main" val="40999034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1773AB5-AA33-4059-A997-BE458D648B2F}"/>
              </a:ext>
            </a:extLst>
          </p:cNvPr>
          <p:cNvSpPr>
            <a:spLocks noGrp="1"/>
          </p:cNvSpPr>
          <p:nvPr>
            <p:ph type="title"/>
          </p:nvPr>
        </p:nvSpPr>
        <p:spPr/>
        <p:txBody>
          <a:bodyPr/>
          <a:lstStyle/>
          <a:p>
            <a:r>
              <a:rPr lang="en-US" dirty="0"/>
              <a:t>Application Profile (2 steps)</a:t>
            </a:r>
          </a:p>
        </p:txBody>
      </p:sp>
      <p:pic>
        <p:nvPicPr>
          <p:cNvPr id="8" name="Picture 7">
            <a:extLst>
              <a:ext uri="{FF2B5EF4-FFF2-40B4-BE49-F238E27FC236}">
                <a16:creationId xmlns:a16="http://schemas.microsoft.com/office/drawing/2014/main" id="{7A5DFD91-C81E-408E-B0AC-C4BF54FEFB9B}"/>
              </a:ext>
            </a:extLst>
          </p:cNvPr>
          <p:cNvPicPr>
            <a:picLocks noChangeAspect="1"/>
          </p:cNvPicPr>
          <p:nvPr/>
        </p:nvPicPr>
        <p:blipFill>
          <a:blip r:embed="rId2"/>
          <a:stretch>
            <a:fillRect/>
          </a:stretch>
        </p:blipFill>
        <p:spPr>
          <a:xfrm>
            <a:off x="1374681" y="1252157"/>
            <a:ext cx="7962957" cy="4910375"/>
          </a:xfrm>
          <a:prstGeom prst="rect">
            <a:avLst/>
          </a:prstGeom>
        </p:spPr>
      </p:pic>
      <p:sp>
        <p:nvSpPr>
          <p:cNvPr id="2" name="Rectangle 1">
            <a:extLst>
              <a:ext uri="{FF2B5EF4-FFF2-40B4-BE49-F238E27FC236}">
                <a16:creationId xmlns:a16="http://schemas.microsoft.com/office/drawing/2014/main" id="{28AE961E-6259-4217-8624-8AC28F21E18A}"/>
              </a:ext>
            </a:extLst>
          </p:cNvPr>
          <p:cNvSpPr/>
          <p:nvPr/>
        </p:nvSpPr>
        <p:spPr>
          <a:xfrm>
            <a:off x="3377901" y="3689873"/>
            <a:ext cx="527125" cy="1925619"/>
          </a:xfrm>
          <a:prstGeom prst="rect">
            <a:avLst/>
          </a:prstGeom>
          <a:solidFill>
            <a:schemeClr val="accent5">
              <a:alpha val="50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C8C0E7F2-1EEC-462A-8B5F-07E4EECE87AE}"/>
              </a:ext>
            </a:extLst>
          </p:cNvPr>
          <p:cNvSpPr/>
          <p:nvPr/>
        </p:nvSpPr>
        <p:spPr>
          <a:xfrm>
            <a:off x="4025153" y="3689872"/>
            <a:ext cx="1267609" cy="1925619"/>
          </a:xfrm>
          <a:prstGeom prst="rect">
            <a:avLst/>
          </a:prstGeom>
          <a:solidFill>
            <a:schemeClr val="accent5">
              <a:alpha val="50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D7008FD4-0CD7-4A3E-85ED-ECAFCAE76AF4}"/>
              </a:ext>
            </a:extLst>
          </p:cNvPr>
          <p:cNvSpPr/>
          <p:nvPr/>
        </p:nvSpPr>
        <p:spPr>
          <a:xfrm>
            <a:off x="5412889" y="3689871"/>
            <a:ext cx="1267609" cy="1925619"/>
          </a:xfrm>
          <a:prstGeom prst="rect">
            <a:avLst/>
          </a:prstGeom>
          <a:solidFill>
            <a:schemeClr val="accent5">
              <a:alpha val="50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EAF43858-A89E-4DC8-94B5-F92588804D1B}"/>
              </a:ext>
            </a:extLst>
          </p:cNvPr>
          <p:cNvSpPr/>
          <p:nvPr/>
        </p:nvSpPr>
        <p:spPr>
          <a:xfrm>
            <a:off x="6804213" y="3707344"/>
            <a:ext cx="1267609" cy="1925619"/>
          </a:xfrm>
          <a:prstGeom prst="rect">
            <a:avLst/>
          </a:prstGeom>
          <a:solidFill>
            <a:schemeClr val="accent5">
              <a:alpha val="50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03FB80FF-0B85-4434-B30B-8725D4785B5D}"/>
              </a:ext>
            </a:extLst>
          </p:cNvPr>
          <p:cNvSpPr/>
          <p:nvPr/>
        </p:nvSpPr>
        <p:spPr>
          <a:xfrm>
            <a:off x="8195537" y="3707344"/>
            <a:ext cx="916190" cy="1925619"/>
          </a:xfrm>
          <a:prstGeom prst="rect">
            <a:avLst/>
          </a:prstGeom>
          <a:solidFill>
            <a:schemeClr val="accent5">
              <a:alpha val="50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 name="TextBox 2">
            <a:extLst>
              <a:ext uri="{FF2B5EF4-FFF2-40B4-BE49-F238E27FC236}">
                <a16:creationId xmlns:a16="http://schemas.microsoft.com/office/drawing/2014/main" id="{EDCC1DE4-8401-4C17-A6F7-4EE8060A8E08}"/>
              </a:ext>
            </a:extLst>
          </p:cNvPr>
          <p:cNvSpPr txBox="1"/>
          <p:nvPr/>
        </p:nvSpPr>
        <p:spPr>
          <a:xfrm>
            <a:off x="4147073" y="3043104"/>
            <a:ext cx="4340711" cy="6463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4000" dirty="0">
                <a:solidFill>
                  <a:schemeClr val="accent5"/>
                </a:solidFill>
              </a:rPr>
              <a:t>Data Copies</a:t>
            </a:r>
          </a:p>
        </p:txBody>
      </p:sp>
    </p:spTree>
    <p:extLst>
      <p:ext uri="{BB962C8B-B14F-4D97-AF65-F5344CB8AC3E}">
        <p14:creationId xmlns:p14="http://schemas.microsoft.com/office/powerpoint/2010/main" val="4921974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8BEF77E-F558-4CB1-BA05-F439B439D8F4}"/>
              </a:ext>
            </a:extLst>
          </p:cNvPr>
          <p:cNvSpPr>
            <a:spLocks noGrp="1"/>
          </p:cNvSpPr>
          <p:nvPr>
            <p:ph type="title"/>
          </p:nvPr>
        </p:nvSpPr>
        <p:spPr/>
        <p:txBody>
          <a:bodyPr/>
          <a:lstStyle/>
          <a:p>
            <a:r>
              <a:rPr lang="en-US" dirty="0"/>
              <a:t>Runtime Breakdown</a:t>
            </a:r>
          </a:p>
        </p:txBody>
      </p:sp>
      <p:graphicFrame>
        <p:nvGraphicFramePr>
          <p:cNvPr id="8" name="Content Placeholder 7">
            <a:extLst>
              <a:ext uri="{FF2B5EF4-FFF2-40B4-BE49-F238E27FC236}">
                <a16:creationId xmlns:a16="http://schemas.microsoft.com/office/drawing/2014/main" id="{239EA35F-039C-42AC-ACEB-0DA12A8A9E21}"/>
              </a:ext>
            </a:extLst>
          </p:cNvPr>
          <p:cNvGraphicFramePr>
            <a:graphicFrameLocks noGrp="1"/>
          </p:cNvGraphicFramePr>
          <p:nvPr>
            <p:ph idx="1"/>
            <p:extLst>
              <p:ext uri="{D42A27DB-BD31-4B8C-83A1-F6EECF244321}">
                <p14:modId xmlns:p14="http://schemas.microsoft.com/office/powerpoint/2010/main" val="221793790"/>
              </p:ext>
            </p:extLst>
          </p:nvPr>
        </p:nvGraphicFramePr>
        <p:xfrm>
          <a:off x="2533650" y="1252157"/>
          <a:ext cx="5905500" cy="4154877"/>
        </p:xfrm>
        <a:graphic>
          <a:graphicData uri="http://schemas.openxmlformats.org/drawingml/2006/chart">
            <c:chart xmlns:c="http://schemas.openxmlformats.org/drawingml/2006/chart" xmlns:r="http://schemas.openxmlformats.org/officeDocument/2006/relationships" r:id="rId2"/>
          </a:graphicData>
        </a:graphic>
      </p:graphicFrame>
      <p:sp>
        <p:nvSpPr>
          <p:cNvPr id="9" name="Callout: Line 8">
            <a:extLst>
              <a:ext uri="{FF2B5EF4-FFF2-40B4-BE49-F238E27FC236}">
                <a16:creationId xmlns:a16="http://schemas.microsoft.com/office/drawing/2014/main" id="{EDFDC927-519F-465D-A755-C2D971393F42}"/>
              </a:ext>
            </a:extLst>
          </p:cNvPr>
          <p:cNvSpPr/>
          <p:nvPr/>
        </p:nvSpPr>
        <p:spPr>
          <a:xfrm>
            <a:off x="8439150" y="1090246"/>
            <a:ext cx="2234712" cy="1274884"/>
          </a:xfrm>
          <a:prstGeom prst="borderCallout1">
            <a:avLst>
              <a:gd name="adj1" fmla="val 51854"/>
              <a:gd name="adj2" fmla="val -775"/>
              <a:gd name="adj3" fmla="val 99397"/>
              <a:gd name="adj4" fmla="val -72054"/>
            </a:avLst>
          </a:prstGeom>
          <a:solidFill>
            <a:schemeClr val="tx1"/>
          </a:solidFill>
          <a:ln>
            <a:solidFill>
              <a:srgbClr val="0C4E9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Nearly all of our time is spent moving data to/from the GPU</a:t>
            </a:r>
          </a:p>
        </p:txBody>
      </p:sp>
    </p:spTree>
    <p:extLst>
      <p:ext uri="{BB962C8B-B14F-4D97-AF65-F5344CB8AC3E}">
        <p14:creationId xmlns:p14="http://schemas.microsoft.com/office/powerpoint/2010/main" val="39773680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a:xfrm>
            <a:off x="520981" y="281527"/>
            <a:ext cx="9976104" cy="535531"/>
          </a:xfrm>
        </p:spPr>
        <p:txBody>
          <a:bodyPr/>
          <a:lstStyle/>
          <a:p>
            <a:r>
              <a:rPr lang="en-US" sz="3200"/>
              <a:t>Optimized Data Movement</a:t>
            </a:r>
          </a:p>
        </p:txBody>
      </p:sp>
      <p:sp>
        <p:nvSpPr>
          <p:cNvPr id="4" name="TextBox 3"/>
          <p:cNvSpPr txBox="1"/>
          <p:nvPr>
            <p:custDataLst>
              <p:tags r:id="rId2"/>
            </p:custDataLst>
          </p:nvPr>
        </p:nvSpPr>
        <p:spPr>
          <a:xfrm>
            <a:off x="959667" y="952500"/>
            <a:ext cx="9098733" cy="4832031"/>
          </a:xfrm>
          <a:prstGeom prst="rect">
            <a:avLst/>
          </a:prstGeom>
          <a:noFill/>
        </p:spPr>
        <p:txBody>
          <a:bodyPr wrap="square" lIns="91386" tIns="45690" rIns="91386" bIns="45690" rtlCol="0">
            <a:spAutoFit/>
          </a:bodyPr>
          <a:lstStyle/>
          <a:p>
            <a:r>
              <a:rPr lang="en-US" sz="1400" b="1" dirty="0">
                <a:solidFill>
                  <a:schemeClr val="bg1"/>
                </a:solidFill>
                <a:latin typeface="Courier New" pitchFamily="49" charset="0"/>
                <a:cs typeface="Courier New" pitchFamily="49" charset="0"/>
              </a:rPr>
              <a:t>while ( err &gt; </a:t>
            </a:r>
            <a:r>
              <a:rPr lang="en-US" sz="1400" b="1" dirty="0" err="1">
                <a:solidFill>
                  <a:schemeClr val="bg1"/>
                </a:solidFill>
                <a:latin typeface="Courier New" pitchFamily="49" charset="0"/>
                <a:cs typeface="Courier New" pitchFamily="49" charset="0"/>
              </a:rPr>
              <a:t>tol</a:t>
            </a:r>
            <a:r>
              <a:rPr lang="en-US" sz="1400" b="1" dirty="0">
                <a:solidFill>
                  <a:schemeClr val="bg1"/>
                </a:solidFill>
                <a:latin typeface="Courier New" pitchFamily="49" charset="0"/>
                <a:cs typeface="Courier New" pitchFamily="49" charset="0"/>
              </a:rPr>
              <a:t> &amp;&amp; </a:t>
            </a:r>
            <a:r>
              <a:rPr lang="en-US" sz="1400" b="1" dirty="0" err="1">
                <a:solidFill>
                  <a:schemeClr val="bg1"/>
                </a:solidFill>
                <a:latin typeface="Courier New" pitchFamily="49" charset="0"/>
                <a:cs typeface="Courier New" pitchFamily="49" charset="0"/>
              </a:rPr>
              <a:t>iter</a:t>
            </a:r>
            <a:r>
              <a:rPr lang="en-US" sz="1400" b="1" dirty="0">
                <a:solidFill>
                  <a:schemeClr val="bg1"/>
                </a:solidFill>
                <a:latin typeface="Courier New" pitchFamily="49" charset="0"/>
                <a:cs typeface="Courier New" pitchFamily="49" charset="0"/>
              </a:rPr>
              <a:t> &lt; </a:t>
            </a:r>
            <a:r>
              <a:rPr lang="en-US" sz="1400" b="1" dirty="0" err="1">
                <a:solidFill>
                  <a:schemeClr val="bg1"/>
                </a:solidFill>
                <a:latin typeface="Courier New" pitchFamily="49" charset="0"/>
                <a:cs typeface="Courier New" pitchFamily="49" charset="0"/>
              </a:rPr>
              <a:t>iter_max</a:t>
            </a:r>
            <a:r>
              <a:rPr lang="en-US" sz="1400" b="1" dirty="0">
                <a:solidFill>
                  <a:schemeClr val="bg1"/>
                </a:solidFill>
                <a:latin typeface="Courier New" pitchFamily="49" charset="0"/>
                <a:cs typeface="Courier New" pitchFamily="49" charset="0"/>
              </a:rPr>
              <a:t> ) {</a:t>
            </a:r>
          </a:p>
          <a:p>
            <a:r>
              <a:rPr lang="en-US" sz="1400" b="1" dirty="0">
                <a:solidFill>
                  <a:schemeClr val="bg1"/>
                </a:solidFill>
                <a:latin typeface="Courier New" pitchFamily="49" charset="0"/>
                <a:cs typeface="Courier New" pitchFamily="49" charset="0"/>
              </a:rPr>
              <a:t>  err=0.0;</a:t>
            </a:r>
          </a:p>
          <a:p>
            <a:endParaRPr lang="en-US" sz="1400" b="1" dirty="0">
              <a:solidFill>
                <a:schemeClr val="tx2">
                  <a:lumMod val="50000"/>
                </a:schemeClr>
              </a:solidFill>
              <a:latin typeface="Courier New" pitchFamily="49" charset="0"/>
              <a:cs typeface="Courier New" pitchFamily="49" charset="0"/>
            </a:endParaRPr>
          </a:p>
          <a:p>
            <a:r>
              <a:rPr lang="en-US" sz="1400" b="1" dirty="0">
                <a:solidFill>
                  <a:schemeClr val="tx2">
                    <a:lumMod val="60000"/>
                    <a:lumOff val="40000"/>
                  </a:schemeClr>
                </a:solidFill>
                <a:latin typeface="Courier New" pitchFamily="49" charset="0"/>
                <a:cs typeface="Courier New" pitchFamily="49" charset="0"/>
              </a:rPr>
              <a:t>#pragma acc parallel loop reduction(</a:t>
            </a:r>
            <a:r>
              <a:rPr lang="en-US" sz="1400" b="1" dirty="0" err="1">
                <a:solidFill>
                  <a:schemeClr val="tx2">
                    <a:lumMod val="60000"/>
                    <a:lumOff val="40000"/>
                  </a:schemeClr>
                </a:solidFill>
                <a:latin typeface="Courier New" pitchFamily="49" charset="0"/>
                <a:cs typeface="Courier New" pitchFamily="49" charset="0"/>
              </a:rPr>
              <a:t>max:err</a:t>
            </a:r>
            <a:r>
              <a:rPr lang="en-US" sz="1400" b="1" dirty="0">
                <a:solidFill>
                  <a:schemeClr val="tx2">
                    <a:lumMod val="60000"/>
                    <a:lumOff val="40000"/>
                  </a:schemeClr>
                </a:solidFill>
                <a:latin typeface="Courier New" pitchFamily="49" charset="0"/>
                <a:cs typeface="Courier New" pitchFamily="49" charset="0"/>
              </a:rPr>
              <a:t>) </a:t>
            </a:r>
            <a:r>
              <a:rPr lang="en-US" sz="1400" b="1" dirty="0" err="1">
                <a:solidFill>
                  <a:schemeClr val="tx2">
                    <a:lumMod val="60000"/>
                    <a:lumOff val="40000"/>
                  </a:schemeClr>
                </a:solidFill>
                <a:latin typeface="Courier New" pitchFamily="49" charset="0"/>
                <a:cs typeface="Courier New" pitchFamily="49" charset="0"/>
              </a:rPr>
              <a:t>copyin</a:t>
            </a:r>
            <a:r>
              <a:rPr lang="en-US" sz="1400" b="1" dirty="0">
                <a:solidFill>
                  <a:schemeClr val="tx2">
                    <a:lumMod val="60000"/>
                    <a:lumOff val="40000"/>
                  </a:schemeClr>
                </a:solidFill>
                <a:latin typeface="Courier New" pitchFamily="49" charset="0"/>
                <a:cs typeface="Courier New" pitchFamily="49" charset="0"/>
              </a:rPr>
              <a:t>(A[0:n*m]) copy(Anew[0:n*m])</a:t>
            </a:r>
          </a:p>
          <a:p>
            <a:r>
              <a:rPr lang="en-US" sz="1400" b="1" dirty="0">
                <a:solidFill>
                  <a:schemeClr val="bg1"/>
                </a:solidFill>
                <a:latin typeface="Courier New" pitchFamily="49" charset="0"/>
                <a:cs typeface="Courier New" pitchFamily="49" charset="0"/>
              </a:rPr>
              <a:t>  for( </a:t>
            </a:r>
            <a:r>
              <a:rPr lang="en-US" sz="1400" b="1" dirty="0" err="1">
                <a:solidFill>
                  <a:schemeClr val="bg1"/>
                </a:solidFill>
                <a:latin typeface="Courier New" pitchFamily="49" charset="0"/>
                <a:cs typeface="Courier New" pitchFamily="49" charset="0"/>
              </a:rPr>
              <a:t>int</a:t>
            </a:r>
            <a:r>
              <a:rPr lang="en-US" sz="1400" b="1" dirty="0">
                <a:solidFill>
                  <a:schemeClr val="bg1"/>
                </a:solidFill>
                <a:latin typeface="Courier New" pitchFamily="49" charset="0"/>
                <a:cs typeface="Courier New" pitchFamily="49" charset="0"/>
              </a:rPr>
              <a:t> j = 1; j &lt; n-1; </a:t>
            </a:r>
            <a:r>
              <a:rPr lang="en-US" sz="1400" b="1" dirty="0" err="1">
                <a:solidFill>
                  <a:schemeClr val="bg1"/>
                </a:solidFill>
                <a:latin typeface="Courier New" pitchFamily="49" charset="0"/>
                <a:cs typeface="Courier New" pitchFamily="49" charset="0"/>
              </a:rPr>
              <a:t>j++</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for(</a:t>
            </a:r>
            <a:r>
              <a:rPr lang="en-US" sz="1400" b="1" dirty="0" err="1">
                <a:solidFill>
                  <a:schemeClr val="bg1"/>
                </a:solidFill>
                <a:latin typeface="Courier New" pitchFamily="49" charset="0"/>
                <a:cs typeface="Courier New" pitchFamily="49" charset="0"/>
              </a:rPr>
              <a:t>int</a:t>
            </a:r>
            <a:r>
              <a:rPr lang="en-US" sz="1400" b="1" dirty="0">
                <a:solidFill>
                  <a:schemeClr val="bg1"/>
                </a:solidFill>
                <a:latin typeface="Courier New" pitchFamily="49" charset="0"/>
                <a:cs typeface="Courier New" pitchFamily="49" charset="0"/>
              </a:rPr>
              <a:t>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1;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&lt; m-1;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Anew[j][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0.25 * (A[j][i+1] + A[j][i-1] +</a:t>
            </a:r>
          </a:p>
          <a:p>
            <a:r>
              <a:rPr lang="en-US" sz="1400" b="1" dirty="0">
                <a:solidFill>
                  <a:schemeClr val="bg1"/>
                </a:solidFill>
                <a:latin typeface="Courier New" pitchFamily="49" charset="0"/>
                <a:cs typeface="Courier New" pitchFamily="49" charset="0"/>
              </a:rPr>
              <a:t>                           A[j-1][</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A[j+1][</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a:t>
            </a:r>
          </a:p>
          <a:p>
            <a:endParaRPr lang="en-US" sz="1400" b="1" dirty="0">
              <a:solidFill>
                <a:schemeClr val="bg1"/>
              </a:solidFill>
              <a:latin typeface="Courier New" pitchFamily="49" charset="0"/>
              <a:cs typeface="Courier New" pitchFamily="49" charset="0"/>
            </a:endParaRPr>
          </a:p>
          <a:p>
            <a:r>
              <a:rPr lang="en-US" sz="1400" b="1" dirty="0">
                <a:solidFill>
                  <a:schemeClr val="bg1"/>
                </a:solidFill>
                <a:latin typeface="Courier New" pitchFamily="49" charset="0"/>
                <a:cs typeface="Courier New" pitchFamily="49" charset="0"/>
              </a:rPr>
              <a:t>      err = max(err, abs(Anew[j][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A[j][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a:t>
            </a:r>
          </a:p>
          <a:p>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p>
          <a:p>
            <a:endParaRPr lang="en-US" sz="1400" b="1" dirty="0">
              <a:solidFill>
                <a:schemeClr val="bg1"/>
              </a:solidFill>
              <a:latin typeface="Courier New" pitchFamily="49" charset="0"/>
              <a:cs typeface="Courier New" pitchFamily="49" charset="0"/>
            </a:endParaRPr>
          </a:p>
          <a:p>
            <a:r>
              <a:rPr lang="en-US" sz="1400" b="1" dirty="0">
                <a:solidFill>
                  <a:schemeClr val="tx2">
                    <a:lumMod val="60000"/>
                    <a:lumOff val="40000"/>
                  </a:schemeClr>
                </a:solidFill>
                <a:latin typeface="Courier New" pitchFamily="49" charset="0"/>
                <a:cs typeface="Courier New" pitchFamily="49" charset="0"/>
              </a:rPr>
              <a:t>#pragma acc parallel loop </a:t>
            </a:r>
            <a:r>
              <a:rPr lang="en-US" sz="1400" b="1" dirty="0" err="1">
                <a:solidFill>
                  <a:schemeClr val="tx2">
                    <a:lumMod val="60000"/>
                    <a:lumOff val="40000"/>
                  </a:schemeClr>
                </a:solidFill>
                <a:latin typeface="Courier New" pitchFamily="49" charset="0"/>
                <a:cs typeface="Courier New" pitchFamily="49" charset="0"/>
              </a:rPr>
              <a:t>copyin</a:t>
            </a:r>
            <a:r>
              <a:rPr lang="en-US" sz="1400" b="1" dirty="0">
                <a:solidFill>
                  <a:schemeClr val="tx2">
                    <a:lumMod val="60000"/>
                    <a:lumOff val="40000"/>
                  </a:schemeClr>
                </a:solidFill>
                <a:latin typeface="Courier New" pitchFamily="49" charset="0"/>
                <a:cs typeface="Courier New" pitchFamily="49" charset="0"/>
              </a:rPr>
              <a:t>(Anew[0:n*m]) </a:t>
            </a:r>
            <a:r>
              <a:rPr lang="en-US" sz="1400" b="1" dirty="0" err="1">
                <a:solidFill>
                  <a:schemeClr val="tx2">
                    <a:lumMod val="60000"/>
                    <a:lumOff val="40000"/>
                  </a:schemeClr>
                </a:solidFill>
                <a:latin typeface="Courier New" pitchFamily="49" charset="0"/>
                <a:cs typeface="Courier New" pitchFamily="49" charset="0"/>
              </a:rPr>
              <a:t>copyout</a:t>
            </a:r>
            <a:r>
              <a:rPr lang="en-US" sz="1400" b="1" dirty="0">
                <a:solidFill>
                  <a:schemeClr val="tx2">
                    <a:lumMod val="60000"/>
                    <a:lumOff val="40000"/>
                  </a:schemeClr>
                </a:solidFill>
                <a:latin typeface="Courier New" pitchFamily="49" charset="0"/>
                <a:cs typeface="Courier New" pitchFamily="49" charset="0"/>
              </a:rPr>
              <a:t>(A[0:n*m])</a:t>
            </a:r>
          </a:p>
          <a:p>
            <a:r>
              <a:rPr lang="en-US" sz="1400" b="1" dirty="0">
                <a:solidFill>
                  <a:schemeClr val="bg1"/>
                </a:solidFill>
                <a:latin typeface="Courier New" pitchFamily="49" charset="0"/>
                <a:cs typeface="Courier New" pitchFamily="49" charset="0"/>
              </a:rPr>
              <a:t>  for( </a:t>
            </a:r>
            <a:r>
              <a:rPr lang="en-US" sz="1400" b="1" dirty="0" err="1">
                <a:solidFill>
                  <a:schemeClr val="bg1"/>
                </a:solidFill>
                <a:latin typeface="Courier New" pitchFamily="49" charset="0"/>
                <a:cs typeface="Courier New" pitchFamily="49" charset="0"/>
              </a:rPr>
              <a:t>int</a:t>
            </a:r>
            <a:r>
              <a:rPr lang="en-US" sz="1400" b="1" dirty="0">
                <a:solidFill>
                  <a:schemeClr val="bg1"/>
                </a:solidFill>
                <a:latin typeface="Courier New" pitchFamily="49" charset="0"/>
                <a:cs typeface="Courier New" pitchFamily="49" charset="0"/>
              </a:rPr>
              <a:t> j = 1; j &lt; n-1; </a:t>
            </a:r>
            <a:r>
              <a:rPr lang="en-US" sz="1400" b="1" dirty="0" err="1">
                <a:solidFill>
                  <a:schemeClr val="bg1"/>
                </a:solidFill>
                <a:latin typeface="Courier New" pitchFamily="49" charset="0"/>
                <a:cs typeface="Courier New" pitchFamily="49" charset="0"/>
              </a:rPr>
              <a:t>j++</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for( </a:t>
            </a:r>
            <a:r>
              <a:rPr lang="en-US" sz="1400" b="1" dirty="0" err="1">
                <a:solidFill>
                  <a:schemeClr val="bg1"/>
                </a:solidFill>
                <a:latin typeface="Courier New" pitchFamily="49" charset="0"/>
                <a:cs typeface="Courier New" pitchFamily="49" charset="0"/>
              </a:rPr>
              <a:t>int</a:t>
            </a:r>
            <a:r>
              <a:rPr lang="en-US" sz="1400" b="1" dirty="0">
                <a:solidFill>
                  <a:schemeClr val="bg1"/>
                </a:solidFill>
                <a:latin typeface="Courier New" pitchFamily="49" charset="0"/>
                <a:cs typeface="Courier New" pitchFamily="49" charset="0"/>
              </a:rPr>
              <a:t>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1;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&lt; m-1;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a:t>
            </a:r>
          </a:p>
          <a:p>
            <a:r>
              <a:rPr lang="en-US" sz="1400" b="1" dirty="0">
                <a:solidFill>
                  <a:schemeClr val="bg1"/>
                </a:solidFill>
                <a:latin typeface="Courier New" pitchFamily="49" charset="0"/>
                <a:cs typeface="Courier New" pitchFamily="49" charset="0"/>
              </a:rPr>
              <a:t>      A[j][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Anew[j][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r>
              <a:rPr lang="en-US" sz="1400" b="1" dirty="0" err="1">
                <a:solidFill>
                  <a:schemeClr val="bg1"/>
                </a:solidFill>
                <a:latin typeface="Courier New" pitchFamily="49" charset="0"/>
                <a:cs typeface="Courier New" pitchFamily="49" charset="0"/>
              </a:rPr>
              <a:t>iter</a:t>
            </a:r>
            <a:r>
              <a:rPr lang="en-US" sz="1400" b="1" dirty="0">
                <a:solidFill>
                  <a:schemeClr val="bg1"/>
                </a:solidFill>
                <a:latin typeface="Courier New" pitchFamily="49" charset="0"/>
                <a:cs typeface="Courier New" pitchFamily="49" charset="0"/>
              </a:rPr>
              <a:t>++;</a:t>
            </a:r>
          </a:p>
          <a:p>
            <a:r>
              <a:rPr lang="en-US" sz="1400" b="1" dirty="0">
                <a:solidFill>
                  <a:schemeClr val="bg1"/>
                </a:solidFill>
                <a:latin typeface="Courier New" pitchFamily="49" charset="0"/>
                <a:cs typeface="Courier New" pitchFamily="49" charset="0"/>
              </a:rPr>
              <a:t>}</a:t>
            </a:r>
          </a:p>
        </p:txBody>
      </p:sp>
      <p:sp>
        <p:nvSpPr>
          <p:cNvPr id="3" name="Callout: Line 2">
            <a:extLst>
              <a:ext uri="{FF2B5EF4-FFF2-40B4-BE49-F238E27FC236}">
                <a16:creationId xmlns:a16="http://schemas.microsoft.com/office/drawing/2014/main" id="{7AF3C6AD-40F9-4230-B9F1-C91A23DF6696}"/>
              </a:ext>
            </a:extLst>
          </p:cNvPr>
          <p:cNvSpPr/>
          <p:nvPr/>
        </p:nvSpPr>
        <p:spPr>
          <a:xfrm>
            <a:off x="7016262" y="2321169"/>
            <a:ext cx="2954215" cy="1551584"/>
          </a:xfrm>
          <a:prstGeom prst="borderCallout1">
            <a:avLst>
              <a:gd name="adj1" fmla="val 49763"/>
              <a:gd name="adj2" fmla="val 298"/>
              <a:gd name="adj3" fmla="val 112500"/>
              <a:gd name="adj4" fmla="val -38333"/>
            </a:avLst>
          </a:prstGeom>
          <a:noFill/>
          <a:ln>
            <a:solidFill>
              <a:srgbClr val="0C4E9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Currently we’re copying to/from the GPU for each loop, can we reuse it?</a:t>
            </a:r>
          </a:p>
        </p:txBody>
      </p:sp>
      <p:cxnSp>
        <p:nvCxnSpPr>
          <p:cNvPr id="6" name="Straight Connector 5">
            <a:extLst>
              <a:ext uri="{FF2B5EF4-FFF2-40B4-BE49-F238E27FC236}">
                <a16:creationId xmlns:a16="http://schemas.microsoft.com/office/drawing/2014/main" id="{304136E8-887A-4489-AAD9-8B09DAAC68D3}"/>
              </a:ext>
            </a:extLst>
          </p:cNvPr>
          <p:cNvCxnSpPr>
            <a:cxnSpLocks/>
            <a:stCxn id="3" idx="2"/>
          </p:cNvCxnSpPr>
          <p:nvPr/>
        </p:nvCxnSpPr>
        <p:spPr>
          <a:xfrm flipH="1" flipV="1">
            <a:off x="6013938" y="1978271"/>
            <a:ext cx="1002324" cy="1118690"/>
          </a:xfrm>
          <a:prstGeom prst="line">
            <a:avLst/>
          </a:prstGeom>
          <a:ln w="28575">
            <a:solidFill>
              <a:srgbClr val="0C4E9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1768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54F9D-7814-409C-9827-A786872004B3}"/>
              </a:ext>
            </a:extLst>
          </p:cNvPr>
          <p:cNvSpPr>
            <a:spLocks noGrp="1"/>
          </p:cNvSpPr>
          <p:nvPr>
            <p:ph type="title"/>
          </p:nvPr>
        </p:nvSpPr>
        <p:spPr/>
        <p:txBody>
          <a:bodyPr/>
          <a:lstStyle/>
          <a:p>
            <a:r>
              <a:rPr lang="en-US" dirty="0"/>
              <a:t>Optimize Data Movement</a:t>
            </a:r>
          </a:p>
        </p:txBody>
      </p:sp>
    </p:spTree>
    <p:extLst>
      <p:ext uri="{BB962C8B-B14F-4D97-AF65-F5344CB8AC3E}">
        <p14:creationId xmlns:p14="http://schemas.microsoft.com/office/powerpoint/2010/main" val="1636651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err="1"/>
              <a:t>Openacc</a:t>
            </a:r>
            <a:r>
              <a:rPr lang="en-US" dirty="0"/>
              <a:t> Data directive</a:t>
            </a:r>
          </a:p>
        </p:txBody>
      </p:sp>
      <p:sp>
        <p:nvSpPr>
          <p:cNvPr id="3" name="Content Placeholder 2">
            <a:extLst>
              <a:ext uri="{FF2B5EF4-FFF2-40B4-BE49-F238E27FC236}">
                <a16:creationId xmlns:a16="http://schemas.microsoft.com/office/drawing/2014/main" id="{A6A84FA9-BCF1-453E-95F9-FE4225B4324E}"/>
              </a:ext>
            </a:extLst>
          </p:cNvPr>
          <p:cNvSpPr>
            <a:spLocks noGrp="1"/>
          </p:cNvSpPr>
          <p:nvPr>
            <p:ph idx="1"/>
          </p:nvPr>
        </p:nvSpPr>
        <p:spPr>
          <a:xfrm>
            <a:off x="419641" y="1865714"/>
            <a:ext cx="4475920" cy="3718925"/>
          </a:xfrm>
        </p:spPr>
        <p:txBody>
          <a:bodyPr/>
          <a:lstStyle/>
          <a:p>
            <a:r>
              <a:rPr lang="en-US" dirty="0"/>
              <a:t>The data directive defines a lifetime for data on the device beyond individual loops</a:t>
            </a:r>
          </a:p>
          <a:p>
            <a:r>
              <a:rPr lang="en-US" dirty="0"/>
              <a:t>During the region data is essentially “owned by” the accelerator</a:t>
            </a:r>
          </a:p>
          <a:p>
            <a:r>
              <a:rPr lang="en-US" dirty="0"/>
              <a:t>Data clauses express shape and data movement for the region</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Definition</a:t>
            </a:r>
          </a:p>
        </p:txBody>
      </p:sp>
      <p:sp>
        <p:nvSpPr>
          <p:cNvPr id="5" name="TextBox 4">
            <a:extLst>
              <a:ext uri="{FF2B5EF4-FFF2-40B4-BE49-F238E27FC236}">
                <a16:creationId xmlns:a16="http://schemas.microsoft.com/office/drawing/2014/main" id="{66F0D772-CB40-400D-8170-13854247A55E}"/>
              </a:ext>
            </a:extLst>
          </p:cNvPr>
          <p:cNvSpPr txBox="1"/>
          <p:nvPr/>
        </p:nvSpPr>
        <p:spPr>
          <a:xfrm>
            <a:off x="5302094" y="1865714"/>
            <a:ext cx="5344663" cy="1754326"/>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000" dirty="0">
                <a:solidFill>
                  <a:srgbClr val="FF0000"/>
                </a:solidFill>
                <a:latin typeface="Consolas" panose="020B0609020204030204" pitchFamily="49" charset="0"/>
                <a:cs typeface="Courier New" panose="02070309020205020404" pitchFamily="49" charset="0"/>
              </a:rPr>
              <a:t>#pragma acc </a:t>
            </a:r>
            <a:r>
              <a:rPr lang="en-US" sz="2000" b="1" dirty="0">
                <a:solidFill>
                  <a:srgbClr val="FF0000"/>
                </a:solidFill>
                <a:latin typeface="Consolas" panose="020B0609020204030204" pitchFamily="49" charset="0"/>
                <a:cs typeface="Courier New" panose="02070309020205020404" pitchFamily="49" charset="0"/>
              </a:rPr>
              <a:t>data</a:t>
            </a:r>
            <a:r>
              <a:rPr lang="en-US" sz="2000" dirty="0">
                <a:solidFill>
                  <a:srgbClr val="FF0000"/>
                </a:solidFill>
                <a:latin typeface="Consolas" panose="020B0609020204030204" pitchFamily="49" charset="0"/>
                <a:cs typeface="Courier New" panose="02070309020205020404" pitchFamily="49" charset="0"/>
              </a:rPr>
              <a:t> </a:t>
            </a:r>
            <a:r>
              <a:rPr lang="en-US" sz="2000" i="1" dirty="0">
                <a:solidFill>
                  <a:srgbClr val="FF0000"/>
                </a:solidFill>
                <a:latin typeface="Consolas" panose="020B0609020204030204" pitchFamily="49" charset="0"/>
                <a:cs typeface="Courier New" panose="02070309020205020404" pitchFamily="49" charset="0"/>
              </a:rPr>
              <a:t>clauses</a:t>
            </a:r>
            <a:endParaRPr lang="en-US" sz="2000" dirty="0">
              <a:solidFill>
                <a:srgbClr val="FF0000"/>
              </a:solidFill>
              <a:latin typeface="Consolas" panose="020B0609020204030204" pitchFamily="49" charset="0"/>
              <a:cs typeface="Courier New" panose="02070309020205020404" pitchFamily="49" charset="0"/>
            </a:endParaRPr>
          </a:p>
          <a:p>
            <a:pPr defTabSz="228600">
              <a:lnSpc>
                <a:spcPct val="90000"/>
              </a:lnSpc>
            </a:pPr>
            <a:r>
              <a:rPr lang="en-US" sz="2000" dirty="0">
                <a:solidFill>
                  <a:srgbClr val="FF0000"/>
                </a:solidFill>
                <a:latin typeface="Consolas" panose="020B0609020204030204" pitchFamily="49" charset="0"/>
                <a:cs typeface="Courier New" panose="02070309020205020404" pitchFamily="49" charset="0"/>
              </a:rPr>
              <a:t>{</a:t>
            </a: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&lt; Sequential and/or Parallel code &gt;</a:t>
            </a: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rgbClr val="FF0000"/>
                </a:solidFill>
                <a:latin typeface="Consolas" panose="020B0609020204030204" pitchFamily="49" charset="0"/>
                <a:cs typeface="Courier New" panose="02070309020205020404" pitchFamily="49" charset="0"/>
              </a:rPr>
              <a:t>}</a:t>
            </a:r>
          </a:p>
        </p:txBody>
      </p:sp>
      <p:sp>
        <p:nvSpPr>
          <p:cNvPr id="6" name="TextBox 5">
            <a:extLst>
              <a:ext uri="{FF2B5EF4-FFF2-40B4-BE49-F238E27FC236}">
                <a16:creationId xmlns:a16="http://schemas.microsoft.com/office/drawing/2014/main" id="{339272DD-E690-4580-B1E5-45A62DA799D1}"/>
              </a:ext>
            </a:extLst>
          </p:cNvPr>
          <p:cNvSpPr txBox="1"/>
          <p:nvPr/>
        </p:nvSpPr>
        <p:spPr>
          <a:xfrm>
            <a:off x="5302094" y="4048166"/>
            <a:ext cx="5344663" cy="1477328"/>
          </a:xfrm>
          <a:prstGeom prst="rect">
            <a:avLst/>
          </a:prstGeom>
          <a:solidFill>
            <a:schemeClr val="tx1">
              <a:lumMod val="95000"/>
            </a:schemeClr>
          </a:solidFill>
          <a:ln w="38100">
            <a:solidFill>
              <a:srgbClr val="F1562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000" dirty="0">
                <a:solidFill>
                  <a:srgbClr val="FF0000"/>
                </a:solidFill>
                <a:latin typeface="Consolas" panose="020B0609020204030204" pitchFamily="49" charset="0"/>
                <a:cs typeface="Courier New" panose="02070309020205020404" pitchFamily="49" charset="0"/>
              </a:rPr>
              <a:t>!$acc </a:t>
            </a:r>
            <a:r>
              <a:rPr lang="en-US" sz="2000" b="1" dirty="0">
                <a:solidFill>
                  <a:srgbClr val="FF0000"/>
                </a:solidFill>
                <a:latin typeface="Consolas" panose="020B0609020204030204" pitchFamily="49" charset="0"/>
                <a:cs typeface="Courier New" panose="02070309020205020404" pitchFamily="49" charset="0"/>
              </a:rPr>
              <a:t>data</a:t>
            </a:r>
            <a:r>
              <a:rPr lang="en-US" sz="2000" dirty="0">
                <a:solidFill>
                  <a:srgbClr val="FF0000"/>
                </a:solidFill>
                <a:latin typeface="Consolas" panose="020B0609020204030204" pitchFamily="49" charset="0"/>
                <a:cs typeface="Courier New" panose="02070309020205020404" pitchFamily="49" charset="0"/>
              </a:rPr>
              <a:t> </a:t>
            </a:r>
            <a:r>
              <a:rPr lang="en-US" sz="2000" i="1" dirty="0">
                <a:solidFill>
                  <a:srgbClr val="FF0000"/>
                </a:solidFill>
                <a:latin typeface="Consolas" panose="020B0609020204030204" pitchFamily="49" charset="0"/>
                <a:cs typeface="Courier New" panose="02070309020205020404" pitchFamily="49" charset="0"/>
              </a:rPr>
              <a:t>clauses</a:t>
            </a:r>
            <a:endParaRPr lang="en-US" sz="2000" dirty="0">
              <a:solidFill>
                <a:srgbClr val="FF0000"/>
              </a:solidFill>
              <a:latin typeface="Consolas" panose="020B0609020204030204" pitchFamily="49" charset="0"/>
              <a:cs typeface="Courier New" panose="02070309020205020404" pitchFamily="49" charset="0"/>
            </a:endParaRP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&lt; Sequential and/or Parallel code &gt;</a:t>
            </a: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rgbClr val="FF0000"/>
                </a:solidFill>
                <a:latin typeface="Consolas" panose="020B0609020204030204" pitchFamily="49" charset="0"/>
                <a:cs typeface="Courier New" panose="02070309020205020404" pitchFamily="49" charset="0"/>
              </a:rPr>
              <a:t>!$acc end </a:t>
            </a:r>
            <a:r>
              <a:rPr lang="en-US" sz="2000" b="1" dirty="0">
                <a:solidFill>
                  <a:srgbClr val="FF0000"/>
                </a:solidFill>
                <a:latin typeface="Consolas" panose="020B0609020204030204" pitchFamily="49" charset="0"/>
                <a:cs typeface="Courier New" panose="02070309020205020404" pitchFamily="49" charset="0"/>
              </a:rPr>
              <a:t>data</a:t>
            </a:r>
          </a:p>
        </p:txBody>
      </p:sp>
    </p:spTree>
    <p:extLst>
      <p:ext uri="{BB962C8B-B14F-4D97-AF65-F5344CB8AC3E}">
        <p14:creationId xmlns:p14="http://schemas.microsoft.com/office/powerpoint/2010/main" val="1233702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a:t>Structured data Directive</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Example</a:t>
            </a:r>
          </a:p>
        </p:txBody>
      </p:sp>
      <p:sp>
        <p:nvSpPr>
          <p:cNvPr id="5" name="TextBox 4">
            <a:extLst>
              <a:ext uri="{FF2B5EF4-FFF2-40B4-BE49-F238E27FC236}">
                <a16:creationId xmlns:a16="http://schemas.microsoft.com/office/drawing/2014/main" id="{1E38C9C3-06E5-4AB2-97A9-B2A711D4096F}"/>
              </a:ext>
            </a:extLst>
          </p:cNvPr>
          <p:cNvSpPr txBox="1"/>
          <p:nvPr/>
        </p:nvSpPr>
        <p:spPr>
          <a:xfrm>
            <a:off x="419642" y="1778961"/>
            <a:ext cx="7976214" cy="2031325"/>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sz="2000" b="1" dirty="0">
                <a:solidFill>
                  <a:srgbClr val="0080A7"/>
                </a:solidFill>
                <a:latin typeface="Consolas" panose="020B0609020204030204" pitchFamily="49" charset="0"/>
                <a:cs typeface="Courier New" panose="02070309020205020404" pitchFamily="49" charset="0"/>
              </a:rPr>
              <a:t>#pragma acc data copyin(a[0:N],b[0:N]) copyout(c[0:N])</a:t>
            </a:r>
          </a:p>
          <a:p>
            <a:pPr>
              <a:lnSpc>
                <a:spcPct val="90000"/>
              </a:lnSpc>
            </a:pPr>
            <a:r>
              <a:rPr lang="en-US" sz="20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b="1" dirty="0">
                <a:solidFill>
                  <a:srgbClr val="0080A7"/>
                </a:solidFill>
                <a:latin typeface="Consolas" panose="020B0609020204030204" pitchFamily="49" charset="0"/>
                <a:cs typeface="Courier New" panose="02070309020205020404" pitchFamily="49" charset="0"/>
              </a:rPr>
              <a:t>#pragma acc parallel loop</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a:solidFill>
                  <a:srgbClr val="3051FF"/>
                </a:solidFill>
                <a:latin typeface="Consolas" panose="020B0609020204030204" pitchFamily="49" charset="0"/>
                <a:cs typeface="Courier New" panose="02070309020205020404" pitchFamily="49" charset="0"/>
              </a:rPr>
              <a:t>for</a:t>
            </a:r>
            <a:r>
              <a:rPr lang="en-US" sz="2000" dirty="0">
                <a:solidFill>
                  <a:schemeClr val="bg1"/>
                </a:solidFill>
                <a:latin typeface="Consolas" panose="020B0609020204030204" pitchFamily="49" charset="0"/>
                <a:cs typeface="Courier New" panose="02070309020205020404" pitchFamily="49" charset="0"/>
              </a:rPr>
              <a:t>(</a:t>
            </a:r>
            <a:r>
              <a:rPr lang="en-US" sz="2000" dirty="0" err="1">
                <a:solidFill>
                  <a:srgbClr val="A64CFF"/>
                </a:solidFill>
                <a:latin typeface="Consolas" panose="020B0609020204030204" pitchFamily="49" charset="0"/>
                <a:cs typeface="Courier New" panose="02070309020205020404" pitchFamily="49" charset="0"/>
              </a:rPr>
              <a:t>int</a:t>
            </a:r>
            <a:r>
              <a:rPr lang="en-US" sz="2000" dirty="0">
                <a:solidFill>
                  <a:schemeClr val="bg1"/>
                </a:solidFill>
                <a:latin typeface="Consolas" panose="020B0609020204030204" pitchFamily="49" charset="0"/>
                <a:cs typeface="Courier New" panose="02070309020205020404" pitchFamily="49" charset="0"/>
              </a:rPr>
              <a:t> i = </a:t>
            </a:r>
            <a:r>
              <a:rPr lang="en-US" sz="2000" dirty="0">
                <a:solidFill>
                  <a:srgbClr val="FF8738"/>
                </a:solidFill>
                <a:latin typeface="Consolas" panose="020B0609020204030204" pitchFamily="49" charset="0"/>
                <a:cs typeface="Courier New" panose="02070309020205020404" pitchFamily="49" charset="0"/>
              </a:rPr>
              <a:t>0</a:t>
            </a:r>
            <a:r>
              <a:rPr lang="en-US" sz="2000" dirty="0">
                <a:solidFill>
                  <a:schemeClr val="bg1"/>
                </a:solidFill>
                <a:latin typeface="Consolas" panose="020B0609020204030204" pitchFamily="49" charset="0"/>
                <a:cs typeface="Courier New" panose="02070309020205020404" pitchFamily="49" charset="0"/>
              </a:rPr>
              <a:t>; i &lt; N; i</a:t>
            </a:r>
            <a:r>
              <a:rPr lang="en-US" sz="2000" dirty="0">
                <a:solidFill>
                  <a:srgbClr val="030382"/>
                </a:solidFill>
                <a:latin typeface="Consolas" panose="020B0609020204030204" pitchFamily="49" charset="0"/>
                <a:cs typeface="Courier New" panose="02070309020205020404" pitchFamily="49" charset="0"/>
              </a:rPr>
              <a:t>++</a:t>
            </a:r>
            <a:r>
              <a:rPr lang="en-US" sz="20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c[i] = a[i] </a:t>
            </a:r>
            <a:r>
              <a:rPr lang="en-US" sz="2000" dirty="0">
                <a:solidFill>
                  <a:srgbClr val="030382"/>
                </a:solidFill>
                <a:latin typeface="Consolas" panose="020B0609020204030204" pitchFamily="49" charset="0"/>
                <a:cs typeface="Courier New" panose="02070309020205020404" pitchFamily="49" charset="0"/>
              </a:rPr>
              <a:t>+</a:t>
            </a:r>
            <a:r>
              <a:rPr lang="en-US" sz="2000" dirty="0">
                <a:solidFill>
                  <a:schemeClr val="bg1"/>
                </a:solidFill>
                <a:latin typeface="Consolas" panose="020B0609020204030204" pitchFamily="49" charset="0"/>
                <a:cs typeface="Courier New" panose="02070309020205020404" pitchFamily="49" charset="0"/>
              </a:rPr>
              <a:t> b[i];</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p>
          <a:p>
            <a:pPr>
              <a:lnSpc>
                <a:spcPct val="90000"/>
              </a:lnSpc>
            </a:pPr>
            <a:r>
              <a:rPr lang="en-US" sz="2000" dirty="0">
                <a:solidFill>
                  <a:schemeClr val="bg1"/>
                </a:solidFill>
                <a:latin typeface="Consolas" panose="020B0609020204030204" pitchFamily="49" charset="0"/>
                <a:cs typeface="Courier New" panose="02070309020205020404" pitchFamily="49" charset="0"/>
              </a:rPr>
              <a:t>}</a:t>
            </a:r>
          </a:p>
        </p:txBody>
      </p:sp>
      <p:sp>
        <p:nvSpPr>
          <p:cNvPr id="7" name="Rectangle 6">
            <a:extLst>
              <a:ext uri="{FF2B5EF4-FFF2-40B4-BE49-F238E27FC236}">
                <a16:creationId xmlns:a16="http://schemas.microsoft.com/office/drawing/2014/main" id="{4BE4779B-058E-496E-98F8-B378DF5555AF}"/>
              </a:ext>
            </a:extLst>
          </p:cNvPr>
          <p:cNvSpPr/>
          <p:nvPr/>
        </p:nvSpPr>
        <p:spPr>
          <a:xfrm>
            <a:off x="712520" y="4476998"/>
            <a:ext cx="1104406" cy="1104406"/>
          </a:xfrm>
          <a:prstGeom prst="rect">
            <a:avLst/>
          </a:prstGeom>
          <a:solidFill>
            <a:schemeClr val="tx2"/>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sp>
        <p:nvSpPr>
          <p:cNvPr id="9" name="Rectangle 8">
            <a:extLst>
              <a:ext uri="{FF2B5EF4-FFF2-40B4-BE49-F238E27FC236}">
                <a16:creationId xmlns:a16="http://schemas.microsoft.com/office/drawing/2014/main" id="{A3F2B3F3-4630-4941-AAB8-82A23A6B48C0}"/>
              </a:ext>
            </a:extLst>
          </p:cNvPr>
          <p:cNvSpPr/>
          <p:nvPr/>
        </p:nvSpPr>
        <p:spPr>
          <a:xfrm>
            <a:off x="1816926" y="4476998"/>
            <a:ext cx="1104406" cy="1104406"/>
          </a:xfrm>
          <a:prstGeom prst="rect">
            <a:avLst/>
          </a:prstGeom>
          <a:solidFill>
            <a:schemeClr val="accent3"/>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02C0750-0D16-4227-AB8D-34655CBE0794}"/>
              </a:ext>
            </a:extLst>
          </p:cNvPr>
          <p:cNvSpPr/>
          <p:nvPr/>
        </p:nvSpPr>
        <p:spPr>
          <a:xfrm>
            <a:off x="2921332" y="4476998"/>
            <a:ext cx="1104406" cy="1104406"/>
          </a:xfrm>
          <a:prstGeom prst="rect">
            <a:avLst/>
          </a:prstGeom>
          <a:solidFill>
            <a:schemeClr val="accent4"/>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9AE2503-48BD-4E32-98EF-32FEE10B1C16}"/>
              </a:ext>
            </a:extLst>
          </p:cNvPr>
          <p:cNvSpPr/>
          <p:nvPr/>
        </p:nvSpPr>
        <p:spPr>
          <a:xfrm>
            <a:off x="8668987" y="1778961"/>
            <a:ext cx="2030681" cy="2031325"/>
          </a:xfrm>
          <a:prstGeom prst="rect">
            <a:avLst/>
          </a:prstGeom>
          <a:no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786BD99-677B-49BD-8898-FD32F307608C}"/>
              </a:ext>
            </a:extLst>
          </p:cNvPr>
          <p:cNvSpPr/>
          <p:nvPr/>
        </p:nvSpPr>
        <p:spPr>
          <a:xfrm>
            <a:off x="8668987" y="1778961"/>
            <a:ext cx="2030681" cy="586476"/>
          </a:xfrm>
          <a:prstGeom prst="rect">
            <a:avLst/>
          </a:prstGeom>
          <a:solidFill>
            <a:schemeClr val="tx2"/>
          </a:solid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Action</a:t>
            </a:r>
          </a:p>
        </p:txBody>
      </p:sp>
      <p:sp>
        <p:nvSpPr>
          <p:cNvPr id="16" name="TextBox 15">
            <a:extLst>
              <a:ext uri="{FF2B5EF4-FFF2-40B4-BE49-F238E27FC236}">
                <a16:creationId xmlns:a16="http://schemas.microsoft.com/office/drawing/2014/main" id="{1BE9048D-860E-4927-AD16-AAAAC583CC2B}"/>
              </a:ext>
            </a:extLst>
          </p:cNvPr>
          <p:cNvSpPr txBox="1"/>
          <p:nvPr/>
        </p:nvSpPr>
        <p:spPr>
          <a:xfrm>
            <a:off x="1301369" y="4052266"/>
            <a:ext cx="2135521"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400" b="1" dirty="0">
                <a:solidFill>
                  <a:schemeClr val="bg1"/>
                </a:solidFill>
              </a:rPr>
              <a:t>Host Memory</a:t>
            </a:r>
          </a:p>
        </p:txBody>
      </p:sp>
      <p:sp>
        <p:nvSpPr>
          <p:cNvPr id="17" name="TextBox 16">
            <a:extLst>
              <a:ext uri="{FF2B5EF4-FFF2-40B4-BE49-F238E27FC236}">
                <a16:creationId xmlns:a16="http://schemas.microsoft.com/office/drawing/2014/main" id="{81FCBE20-DB8F-4DFE-AF39-5948086AFEBB}"/>
              </a:ext>
            </a:extLst>
          </p:cNvPr>
          <p:cNvSpPr txBox="1"/>
          <p:nvPr/>
        </p:nvSpPr>
        <p:spPr>
          <a:xfrm>
            <a:off x="5280372" y="4052266"/>
            <a:ext cx="2462534"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400" b="1" dirty="0">
                <a:solidFill>
                  <a:schemeClr val="bg1"/>
                </a:solidFill>
              </a:rPr>
              <a:t>Device memory</a:t>
            </a:r>
          </a:p>
        </p:txBody>
      </p:sp>
      <p:sp>
        <p:nvSpPr>
          <p:cNvPr id="18" name="TextBox 17">
            <a:extLst>
              <a:ext uri="{FF2B5EF4-FFF2-40B4-BE49-F238E27FC236}">
                <a16:creationId xmlns:a16="http://schemas.microsoft.com/office/drawing/2014/main" id="{B56AEE96-245D-4392-8AAB-64632B4DA39A}"/>
              </a:ext>
            </a:extLst>
          </p:cNvPr>
          <p:cNvSpPr txBox="1"/>
          <p:nvPr/>
        </p:nvSpPr>
        <p:spPr>
          <a:xfrm>
            <a:off x="838965" y="4532536"/>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A</a:t>
            </a:r>
          </a:p>
        </p:txBody>
      </p:sp>
      <p:sp>
        <p:nvSpPr>
          <p:cNvPr id="19" name="TextBox 18">
            <a:extLst>
              <a:ext uri="{FF2B5EF4-FFF2-40B4-BE49-F238E27FC236}">
                <a16:creationId xmlns:a16="http://schemas.microsoft.com/office/drawing/2014/main" id="{B9124ACE-D51E-4AD6-9865-C0711636ECA2}"/>
              </a:ext>
            </a:extLst>
          </p:cNvPr>
          <p:cNvSpPr txBox="1"/>
          <p:nvPr/>
        </p:nvSpPr>
        <p:spPr>
          <a:xfrm>
            <a:off x="1941463" y="4532535"/>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B</a:t>
            </a:r>
          </a:p>
        </p:txBody>
      </p:sp>
      <p:sp>
        <p:nvSpPr>
          <p:cNvPr id="20" name="TextBox 19">
            <a:extLst>
              <a:ext uri="{FF2B5EF4-FFF2-40B4-BE49-F238E27FC236}">
                <a16:creationId xmlns:a16="http://schemas.microsoft.com/office/drawing/2014/main" id="{AEA7DE2D-895A-43C3-A0D8-3A2493F44177}"/>
              </a:ext>
            </a:extLst>
          </p:cNvPr>
          <p:cNvSpPr txBox="1"/>
          <p:nvPr/>
        </p:nvSpPr>
        <p:spPr>
          <a:xfrm>
            <a:off x="3047777" y="4532535"/>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C</a:t>
            </a:r>
          </a:p>
        </p:txBody>
      </p:sp>
      <p:sp>
        <p:nvSpPr>
          <p:cNvPr id="21" name="TextBox 20">
            <a:extLst>
              <a:ext uri="{FF2B5EF4-FFF2-40B4-BE49-F238E27FC236}">
                <a16:creationId xmlns:a16="http://schemas.microsoft.com/office/drawing/2014/main" id="{610865FB-A2AA-40C4-8C11-5CD50D82170D}"/>
              </a:ext>
            </a:extLst>
          </p:cNvPr>
          <p:cNvSpPr txBox="1"/>
          <p:nvPr/>
        </p:nvSpPr>
        <p:spPr>
          <a:xfrm>
            <a:off x="8925080" y="2496930"/>
            <a:ext cx="1518493"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Allocate A on</a:t>
            </a:r>
            <a:br>
              <a:rPr lang="en-US" dirty="0">
                <a:solidFill>
                  <a:schemeClr val="bg1"/>
                </a:solidFill>
              </a:rPr>
            </a:br>
            <a:r>
              <a:rPr lang="en-US" dirty="0">
                <a:solidFill>
                  <a:schemeClr val="bg1"/>
                </a:solidFill>
              </a:rPr>
              <a:t>device</a:t>
            </a:r>
          </a:p>
        </p:txBody>
      </p:sp>
      <p:sp>
        <p:nvSpPr>
          <p:cNvPr id="22" name="Rectangle 21">
            <a:extLst>
              <a:ext uri="{FF2B5EF4-FFF2-40B4-BE49-F238E27FC236}">
                <a16:creationId xmlns:a16="http://schemas.microsoft.com/office/drawing/2014/main" id="{09285BD5-59BF-4257-9E5B-AEFA4C0BE791}"/>
              </a:ext>
            </a:extLst>
          </p:cNvPr>
          <p:cNvSpPr/>
          <p:nvPr/>
        </p:nvSpPr>
        <p:spPr>
          <a:xfrm>
            <a:off x="4855029" y="4476998"/>
            <a:ext cx="1104406" cy="1104406"/>
          </a:xfrm>
          <a:prstGeom prst="rect">
            <a:avLst/>
          </a:prstGeom>
          <a:solidFill>
            <a:schemeClr val="tx2"/>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312222B-B3A2-4DEE-B423-393D762C6333}"/>
              </a:ext>
            </a:extLst>
          </p:cNvPr>
          <p:cNvSpPr/>
          <p:nvPr/>
        </p:nvSpPr>
        <p:spPr>
          <a:xfrm>
            <a:off x="2792979" y="1778961"/>
            <a:ext cx="1925325" cy="36073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84FCC4B6-CE77-4719-B2CF-B74807BC2A7A}"/>
              </a:ext>
            </a:extLst>
          </p:cNvPr>
          <p:cNvSpPr txBox="1"/>
          <p:nvPr/>
        </p:nvSpPr>
        <p:spPr>
          <a:xfrm>
            <a:off x="8854613" y="2496930"/>
            <a:ext cx="1659429"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Copy A from</a:t>
            </a:r>
            <a:br>
              <a:rPr lang="en-US" dirty="0">
                <a:solidFill>
                  <a:schemeClr val="bg1"/>
                </a:solidFill>
              </a:rPr>
            </a:br>
            <a:r>
              <a:rPr lang="en-US" dirty="0">
                <a:solidFill>
                  <a:schemeClr val="bg1"/>
                </a:solidFill>
              </a:rPr>
              <a:t>CPU to device</a:t>
            </a:r>
          </a:p>
        </p:txBody>
      </p:sp>
      <p:sp>
        <p:nvSpPr>
          <p:cNvPr id="26" name="TextBox 25">
            <a:extLst>
              <a:ext uri="{FF2B5EF4-FFF2-40B4-BE49-F238E27FC236}">
                <a16:creationId xmlns:a16="http://schemas.microsoft.com/office/drawing/2014/main" id="{56D4BB8F-D7CB-47BB-9A74-DB5C4EAC9D47}"/>
              </a:ext>
            </a:extLst>
          </p:cNvPr>
          <p:cNvSpPr txBox="1"/>
          <p:nvPr/>
        </p:nvSpPr>
        <p:spPr>
          <a:xfrm>
            <a:off x="4981474" y="4491875"/>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A</a:t>
            </a:r>
          </a:p>
        </p:txBody>
      </p:sp>
      <p:sp>
        <p:nvSpPr>
          <p:cNvPr id="27" name="TextBox 26">
            <a:extLst>
              <a:ext uri="{FF2B5EF4-FFF2-40B4-BE49-F238E27FC236}">
                <a16:creationId xmlns:a16="http://schemas.microsoft.com/office/drawing/2014/main" id="{FCFF86A1-7151-4161-8E6E-28344E1CD60C}"/>
              </a:ext>
            </a:extLst>
          </p:cNvPr>
          <p:cNvSpPr txBox="1"/>
          <p:nvPr/>
        </p:nvSpPr>
        <p:spPr>
          <a:xfrm>
            <a:off x="8912320" y="2496930"/>
            <a:ext cx="1544012"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Allocate B on</a:t>
            </a:r>
            <a:br>
              <a:rPr lang="en-US" dirty="0">
                <a:solidFill>
                  <a:schemeClr val="bg1"/>
                </a:solidFill>
              </a:rPr>
            </a:br>
            <a:r>
              <a:rPr lang="en-US" dirty="0">
                <a:solidFill>
                  <a:schemeClr val="bg1"/>
                </a:solidFill>
              </a:rPr>
              <a:t>device</a:t>
            </a:r>
          </a:p>
        </p:txBody>
      </p:sp>
      <p:sp>
        <p:nvSpPr>
          <p:cNvPr id="28" name="Rectangle 27">
            <a:extLst>
              <a:ext uri="{FF2B5EF4-FFF2-40B4-BE49-F238E27FC236}">
                <a16:creationId xmlns:a16="http://schemas.microsoft.com/office/drawing/2014/main" id="{2BAD39E3-84D1-4344-A2F5-CDE15EDDBDF8}"/>
              </a:ext>
            </a:extLst>
          </p:cNvPr>
          <p:cNvSpPr/>
          <p:nvPr/>
        </p:nvSpPr>
        <p:spPr>
          <a:xfrm>
            <a:off x="5959435" y="4476998"/>
            <a:ext cx="1104406" cy="1104406"/>
          </a:xfrm>
          <a:prstGeom prst="rect">
            <a:avLst/>
          </a:prstGeom>
          <a:solidFill>
            <a:schemeClr val="accent3"/>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189E51CC-1BEC-42EE-8973-09704A3B283B}"/>
              </a:ext>
            </a:extLst>
          </p:cNvPr>
          <p:cNvSpPr/>
          <p:nvPr/>
        </p:nvSpPr>
        <p:spPr>
          <a:xfrm>
            <a:off x="4800833" y="1773371"/>
            <a:ext cx="1026760" cy="36073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4DAA92FB-FCEF-46F3-84D6-10EC650F396D}"/>
              </a:ext>
            </a:extLst>
          </p:cNvPr>
          <p:cNvSpPr txBox="1"/>
          <p:nvPr/>
        </p:nvSpPr>
        <p:spPr>
          <a:xfrm>
            <a:off x="8854614" y="2496930"/>
            <a:ext cx="1659429"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Copy B from</a:t>
            </a:r>
            <a:br>
              <a:rPr lang="en-US" dirty="0">
                <a:solidFill>
                  <a:schemeClr val="bg1"/>
                </a:solidFill>
              </a:rPr>
            </a:br>
            <a:r>
              <a:rPr lang="en-US" dirty="0">
                <a:solidFill>
                  <a:schemeClr val="bg1"/>
                </a:solidFill>
              </a:rPr>
              <a:t>CPU to device</a:t>
            </a:r>
          </a:p>
        </p:txBody>
      </p:sp>
      <p:sp>
        <p:nvSpPr>
          <p:cNvPr id="31" name="TextBox 30">
            <a:extLst>
              <a:ext uri="{FF2B5EF4-FFF2-40B4-BE49-F238E27FC236}">
                <a16:creationId xmlns:a16="http://schemas.microsoft.com/office/drawing/2014/main" id="{FC063CC5-40FB-41E1-BC06-FF7CFA8ADF36}"/>
              </a:ext>
            </a:extLst>
          </p:cNvPr>
          <p:cNvSpPr txBox="1"/>
          <p:nvPr/>
        </p:nvSpPr>
        <p:spPr>
          <a:xfrm>
            <a:off x="6085880" y="4514246"/>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B</a:t>
            </a:r>
          </a:p>
        </p:txBody>
      </p:sp>
      <p:sp>
        <p:nvSpPr>
          <p:cNvPr id="32" name="TextBox 31">
            <a:extLst>
              <a:ext uri="{FF2B5EF4-FFF2-40B4-BE49-F238E27FC236}">
                <a16:creationId xmlns:a16="http://schemas.microsoft.com/office/drawing/2014/main" id="{03F158FA-84E6-4904-8E81-1E38219A9EEE}"/>
              </a:ext>
            </a:extLst>
          </p:cNvPr>
          <p:cNvSpPr txBox="1"/>
          <p:nvPr/>
        </p:nvSpPr>
        <p:spPr>
          <a:xfrm>
            <a:off x="8905914" y="2496930"/>
            <a:ext cx="1556836"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Allocate C on</a:t>
            </a:r>
            <a:br>
              <a:rPr lang="en-US" dirty="0">
                <a:solidFill>
                  <a:schemeClr val="bg1"/>
                </a:solidFill>
              </a:rPr>
            </a:br>
            <a:r>
              <a:rPr lang="en-US" dirty="0">
                <a:solidFill>
                  <a:schemeClr val="bg1"/>
                </a:solidFill>
              </a:rPr>
              <a:t>device</a:t>
            </a:r>
          </a:p>
        </p:txBody>
      </p:sp>
      <p:sp>
        <p:nvSpPr>
          <p:cNvPr id="33" name="Rectangle 32">
            <a:extLst>
              <a:ext uri="{FF2B5EF4-FFF2-40B4-BE49-F238E27FC236}">
                <a16:creationId xmlns:a16="http://schemas.microsoft.com/office/drawing/2014/main" id="{89A4D566-52E3-4C05-81C9-8A4FD1C51EE6}"/>
              </a:ext>
            </a:extLst>
          </p:cNvPr>
          <p:cNvSpPr/>
          <p:nvPr/>
        </p:nvSpPr>
        <p:spPr>
          <a:xfrm>
            <a:off x="7063841" y="4476998"/>
            <a:ext cx="1104406" cy="1104406"/>
          </a:xfrm>
          <a:prstGeom prst="rect">
            <a:avLst/>
          </a:prstGeom>
          <a:solidFill>
            <a:schemeClr val="accent4"/>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E263D02B-4BE9-461C-A87D-7C0CE71D7323}"/>
              </a:ext>
            </a:extLst>
          </p:cNvPr>
          <p:cNvSpPr/>
          <p:nvPr/>
        </p:nvSpPr>
        <p:spPr>
          <a:xfrm>
            <a:off x="5927918" y="1783214"/>
            <a:ext cx="2121141" cy="36073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D94DB71C-A9EB-47F9-A4C1-E8E1E529AED3}"/>
              </a:ext>
            </a:extLst>
          </p:cNvPr>
          <p:cNvSpPr txBox="1"/>
          <p:nvPr/>
        </p:nvSpPr>
        <p:spPr>
          <a:xfrm>
            <a:off x="8764852" y="2496930"/>
            <a:ext cx="1838965"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Execute loop on</a:t>
            </a:r>
            <a:br>
              <a:rPr lang="en-US" dirty="0">
                <a:solidFill>
                  <a:schemeClr val="bg1"/>
                </a:solidFill>
              </a:rPr>
            </a:br>
            <a:r>
              <a:rPr lang="en-US" dirty="0">
                <a:solidFill>
                  <a:schemeClr val="bg1"/>
                </a:solidFill>
              </a:rPr>
              <a:t>device</a:t>
            </a:r>
          </a:p>
        </p:txBody>
      </p:sp>
      <p:sp>
        <p:nvSpPr>
          <p:cNvPr id="36" name="Rectangle 35">
            <a:extLst>
              <a:ext uri="{FF2B5EF4-FFF2-40B4-BE49-F238E27FC236}">
                <a16:creationId xmlns:a16="http://schemas.microsoft.com/office/drawing/2014/main" id="{572F8021-AD64-4E6F-BBF8-F77DAAED1267}"/>
              </a:ext>
            </a:extLst>
          </p:cNvPr>
          <p:cNvSpPr/>
          <p:nvPr/>
        </p:nvSpPr>
        <p:spPr>
          <a:xfrm>
            <a:off x="671838" y="2365437"/>
            <a:ext cx="3927056" cy="113671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747C38CC-E396-4AA7-8476-AAC9262FAC96}"/>
              </a:ext>
            </a:extLst>
          </p:cNvPr>
          <p:cNvSpPr txBox="1"/>
          <p:nvPr/>
        </p:nvSpPr>
        <p:spPr>
          <a:xfrm>
            <a:off x="7140100" y="4523390"/>
            <a:ext cx="110799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C’</a:t>
            </a:r>
          </a:p>
        </p:txBody>
      </p:sp>
      <p:sp>
        <p:nvSpPr>
          <p:cNvPr id="38" name="Rectangle 37">
            <a:extLst>
              <a:ext uri="{FF2B5EF4-FFF2-40B4-BE49-F238E27FC236}">
                <a16:creationId xmlns:a16="http://schemas.microsoft.com/office/drawing/2014/main" id="{03DAA598-28B0-454A-A112-2263B17C0094}"/>
              </a:ext>
            </a:extLst>
          </p:cNvPr>
          <p:cNvSpPr/>
          <p:nvPr/>
        </p:nvSpPr>
        <p:spPr>
          <a:xfrm>
            <a:off x="460814" y="2100851"/>
            <a:ext cx="251706" cy="30175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1C541D50-CEF8-4492-9963-54A2111FAB3E}"/>
              </a:ext>
            </a:extLst>
          </p:cNvPr>
          <p:cNvSpPr/>
          <p:nvPr/>
        </p:nvSpPr>
        <p:spPr>
          <a:xfrm>
            <a:off x="460814" y="3478648"/>
            <a:ext cx="251706" cy="30175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69E2819F-EC91-4938-A391-1A70251507CE}"/>
              </a:ext>
            </a:extLst>
          </p:cNvPr>
          <p:cNvSpPr txBox="1"/>
          <p:nvPr/>
        </p:nvSpPr>
        <p:spPr>
          <a:xfrm>
            <a:off x="8854622" y="2496930"/>
            <a:ext cx="1659429"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Copy C from</a:t>
            </a:r>
            <a:br>
              <a:rPr lang="en-US" dirty="0">
                <a:solidFill>
                  <a:schemeClr val="bg1"/>
                </a:solidFill>
              </a:rPr>
            </a:br>
            <a:r>
              <a:rPr lang="en-US" dirty="0">
                <a:solidFill>
                  <a:schemeClr val="bg1"/>
                </a:solidFill>
              </a:rPr>
              <a:t>device to CPU</a:t>
            </a:r>
          </a:p>
        </p:txBody>
      </p:sp>
      <p:sp>
        <p:nvSpPr>
          <p:cNvPr id="42" name="TextBox 41">
            <a:extLst>
              <a:ext uri="{FF2B5EF4-FFF2-40B4-BE49-F238E27FC236}">
                <a16:creationId xmlns:a16="http://schemas.microsoft.com/office/drawing/2014/main" id="{4B18DDB0-EC06-4142-8851-EAE7D17CB9E1}"/>
              </a:ext>
            </a:extLst>
          </p:cNvPr>
          <p:cNvSpPr txBox="1"/>
          <p:nvPr/>
        </p:nvSpPr>
        <p:spPr>
          <a:xfrm>
            <a:off x="3046842" y="4532535"/>
            <a:ext cx="110799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C’</a:t>
            </a:r>
          </a:p>
        </p:txBody>
      </p:sp>
      <p:sp>
        <p:nvSpPr>
          <p:cNvPr id="43" name="TextBox 42">
            <a:extLst>
              <a:ext uri="{FF2B5EF4-FFF2-40B4-BE49-F238E27FC236}">
                <a16:creationId xmlns:a16="http://schemas.microsoft.com/office/drawing/2014/main" id="{11F3CBD6-A846-4FDB-A83A-C7B36562CDB5}"/>
              </a:ext>
            </a:extLst>
          </p:cNvPr>
          <p:cNvSpPr txBox="1"/>
          <p:nvPr/>
        </p:nvSpPr>
        <p:spPr>
          <a:xfrm>
            <a:off x="8668676" y="2496930"/>
            <a:ext cx="2031325"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Deallocate C from</a:t>
            </a:r>
          </a:p>
          <a:p>
            <a:pPr algn="ctr">
              <a:lnSpc>
                <a:spcPct val="90000"/>
              </a:lnSpc>
            </a:pPr>
            <a:r>
              <a:rPr lang="en-US" dirty="0">
                <a:solidFill>
                  <a:schemeClr val="bg1"/>
                </a:solidFill>
              </a:rPr>
              <a:t>device</a:t>
            </a:r>
          </a:p>
        </p:txBody>
      </p:sp>
      <p:sp>
        <p:nvSpPr>
          <p:cNvPr id="44" name="TextBox 43">
            <a:extLst>
              <a:ext uri="{FF2B5EF4-FFF2-40B4-BE49-F238E27FC236}">
                <a16:creationId xmlns:a16="http://schemas.microsoft.com/office/drawing/2014/main" id="{DE3B5BFD-3C79-46E8-8689-CE543AE9BC5C}"/>
              </a:ext>
            </a:extLst>
          </p:cNvPr>
          <p:cNvSpPr txBox="1"/>
          <p:nvPr/>
        </p:nvSpPr>
        <p:spPr>
          <a:xfrm>
            <a:off x="8675088" y="2496930"/>
            <a:ext cx="2018501"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Deallocate B from</a:t>
            </a:r>
          </a:p>
          <a:p>
            <a:pPr algn="ctr">
              <a:lnSpc>
                <a:spcPct val="90000"/>
              </a:lnSpc>
            </a:pPr>
            <a:r>
              <a:rPr lang="en-US" dirty="0">
                <a:solidFill>
                  <a:schemeClr val="bg1"/>
                </a:solidFill>
              </a:rPr>
              <a:t>device</a:t>
            </a:r>
          </a:p>
        </p:txBody>
      </p:sp>
      <p:sp>
        <p:nvSpPr>
          <p:cNvPr id="45" name="TextBox 44">
            <a:extLst>
              <a:ext uri="{FF2B5EF4-FFF2-40B4-BE49-F238E27FC236}">
                <a16:creationId xmlns:a16="http://schemas.microsoft.com/office/drawing/2014/main" id="{15C9D7B6-2366-45D0-87ED-45B307FE5BB9}"/>
              </a:ext>
            </a:extLst>
          </p:cNvPr>
          <p:cNvSpPr txBox="1"/>
          <p:nvPr/>
        </p:nvSpPr>
        <p:spPr>
          <a:xfrm>
            <a:off x="8687848" y="2496930"/>
            <a:ext cx="1992982"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Deallocate A from</a:t>
            </a:r>
          </a:p>
          <a:p>
            <a:pPr algn="ctr">
              <a:lnSpc>
                <a:spcPct val="90000"/>
              </a:lnSpc>
            </a:pPr>
            <a:r>
              <a:rPr lang="en-US" dirty="0">
                <a:solidFill>
                  <a:schemeClr val="bg1"/>
                </a:solidFill>
              </a:rPr>
              <a:t>device</a:t>
            </a:r>
          </a:p>
        </p:txBody>
      </p:sp>
    </p:spTree>
    <p:extLst>
      <p:ext uri="{BB962C8B-B14F-4D97-AF65-F5344CB8AC3E}">
        <p14:creationId xmlns:p14="http://schemas.microsoft.com/office/powerpoint/2010/main" val="374063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animEffect transition="in" filter="fade">
                                      <p:cBhvr>
                                        <p:cTn id="9" dur="500"/>
                                        <p:tgtEl>
                                          <p:spTgt spid="22"/>
                                        </p:tgtEl>
                                      </p:cBhvr>
                                    </p:animEffect>
                                  </p:childTnLst>
                                </p:cTn>
                              </p:par>
                              <p:par>
                                <p:cTn id="10" presetID="1" presetClass="entr" presetSubtype="0" fill="hold" grpId="0" nodeType="withEffect">
                                  <p:stCondLst>
                                    <p:cond delay="0"/>
                                  </p:stCondLst>
                                  <p:childTnLst>
                                    <p:set>
                                      <p:cBhvr>
                                        <p:cTn id="11" dur="1" fill="hold">
                                          <p:stCondLst>
                                            <p:cond delay="0"/>
                                          </p:stCondLst>
                                        </p:cTn>
                                        <p:tgtEl>
                                          <p:spTgt spid="23"/>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xit" presetSubtype="0" fill="hold" grpId="1" nodeType="clickEffect">
                                  <p:stCondLst>
                                    <p:cond delay="0"/>
                                  </p:stCondLst>
                                  <p:childTnLst>
                                    <p:set>
                                      <p:cBhvr>
                                        <p:cTn id="15" dur="1" fill="hold">
                                          <p:stCondLst>
                                            <p:cond delay="0"/>
                                          </p:stCondLst>
                                        </p:cTn>
                                        <p:tgtEl>
                                          <p:spTgt spid="21"/>
                                        </p:tgtEl>
                                        <p:attrNameLst>
                                          <p:attrName>style.visibility</p:attrName>
                                        </p:attrNameLst>
                                      </p:cBhvr>
                                      <p:to>
                                        <p:strVal val="hidden"/>
                                      </p:to>
                                    </p:set>
                                  </p:childTnLst>
                                </p:cTn>
                              </p:par>
                              <p:par>
                                <p:cTn id="16" presetID="1" presetClass="entr" presetSubtype="0" fill="hold" grpId="0" nodeType="withEffect">
                                  <p:stCondLst>
                                    <p:cond delay="0"/>
                                  </p:stCondLst>
                                  <p:childTnLst>
                                    <p:set>
                                      <p:cBhvr>
                                        <p:cTn id="17" dur="1" fill="hold">
                                          <p:stCondLst>
                                            <p:cond delay="0"/>
                                          </p:stCondLst>
                                        </p:cTn>
                                        <p:tgtEl>
                                          <p:spTgt spid="25"/>
                                        </p:tgtEl>
                                        <p:attrNameLst>
                                          <p:attrName>style.visibility</p:attrName>
                                        </p:attrNameLst>
                                      </p:cBhvr>
                                      <p:to>
                                        <p:strVal val="visible"/>
                                      </p:to>
                                    </p:set>
                                  </p:childTnLst>
                                </p:cTn>
                              </p:par>
                              <p:par>
                                <p:cTn id="18" presetID="10" presetClass="entr" presetSubtype="0" fill="hold" grpId="0" nodeType="with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fade">
                                      <p:cBhvr>
                                        <p:cTn id="20" dur="500"/>
                                        <p:tgtEl>
                                          <p:spTgt spid="26"/>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25"/>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23"/>
                                        </p:tgtEl>
                                        <p:attrNameLst>
                                          <p:attrName>style.visibility</p:attrName>
                                        </p:attrNameLst>
                                      </p:cBhvr>
                                      <p:to>
                                        <p:strVal val="hidden"/>
                                      </p:to>
                                    </p:set>
                                  </p:childTnLst>
                                </p:cTn>
                              </p:par>
                              <p:par>
                                <p:cTn id="27" presetID="1" presetClass="entr" presetSubtype="0" fill="hold" grpId="0" nodeType="withEffect">
                                  <p:stCondLst>
                                    <p:cond delay="0"/>
                                  </p:stCondLst>
                                  <p:childTnLst>
                                    <p:set>
                                      <p:cBhvr>
                                        <p:cTn id="28" dur="1" fill="hold">
                                          <p:stCondLst>
                                            <p:cond delay="0"/>
                                          </p:stCondLst>
                                        </p:cTn>
                                        <p:tgtEl>
                                          <p:spTgt spid="27"/>
                                        </p:tgtEl>
                                        <p:attrNameLst>
                                          <p:attrName>style.visibility</p:attrName>
                                        </p:attrNameLst>
                                      </p:cBhvr>
                                      <p:to>
                                        <p:strVal val="visible"/>
                                      </p:to>
                                    </p:set>
                                  </p:childTnLst>
                                </p:cTn>
                              </p:par>
                              <p:par>
                                <p:cTn id="29" presetID="10" presetClass="entr" presetSubtype="0"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fade">
                                      <p:cBhvr>
                                        <p:cTn id="31" dur="500"/>
                                        <p:tgtEl>
                                          <p:spTgt spid="28"/>
                                        </p:tgtEl>
                                      </p:cBhvr>
                                    </p:animEffect>
                                  </p:childTnLst>
                                </p:cTn>
                              </p:par>
                              <p:par>
                                <p:cTn id="32" presetID="1" presetClass="entr" presetSubtype="0" fill="hold" grpId="0" nodeType="withEffect">
                                  <p:stCondLst>
                                    <p:cond delay="0"/>
                                  </p:stCondLst>
                                  <p:childTnLst>
                                    <p:set>
                                      <p:cBhvr>
                                        <p:cTn id="33" dur="1" fill="hold">
                                          <p:stCondLst>
                                            <p:cond delay="0"/>
                                          </p:stCondLst>
                                        </p:cTn>
                                        <p:tgtEl>
                                          <p:spTgt spid="29"/>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grpId="1" nodeType="clickEffect">
                                  <p:stCondLst>
                                    <p:cond delay="0"/>
                                  </p:stCondLst>
                                  <p:childTnLst>
                                    <p:set>
                                      <p:cBhvr>
                                        <p:cTn id="37" dur="1" fill="hold">
                                          <p:stCondLst>
                                            <p:cond delay="0"/>
                                          </p:stCondLst>
                                        </p:cTn>
                                        <p:tgtEl>
                                          <p:spTgt spid="27"/>
                                        </p:tgtEl>
                                        <p:attrNameLst>
                                          <p:attrName>style.visibility</p:attrName>
                                        </p:attrNameLst>
                                      </p:cBhvr>
                                      <p:to>
                                        <p:strVal val="hidden"/>
                                      </p:to>
                                    </p:set>
                                  </p:childTnLst>
                                </p:cTn>
                              </p:par>
                              <p:par>
                                <p:cTn id="38" presetID="1" presetClass="entr" presetSubtype="0" fill="hold" grpId="0" nodeType="withEffect">
                                  <p:stCondLst>
                                    <p:cond delay="0"/>
                                  </p:stCondLst>
                                  <p:childTnLst>
                                    <p:set>
                                      <p:cBhvr>
                                        <p:cTn id="39" dur="1" fill="hold">
                                          <p:stCondLst>
                                            <p:cond delay="0"/>
                                          </p:stCondLst>
                                        </p:cTn>
                                        <p:tgtEl>
                                          <p:spTgt spid="30"/>
                                        </p:tgtEl>
                                        <p:attrNameLst>
                                          <p:attrName>style.visibility</p:attrName>
                                        </p:attrNameLst>
                                      </p:cBhvr>
                                      <p:to>
                                        <p:strVal val="visible"/>
                                      </p:to>
                                    </p:set>
                                  </p:childTnLst>
                                </p:cTn>
                              </p:par>
                              <p:par>
                                <p:cTn id="40" presetID="10" presetClass="entr" presetSubtype="0" fill="hold" grpId="0" nodeType="withEffect">
                                  <p:stCondLst>
                                    <p:cond delay="0"/>
                                  </p:stCondLst>
                                  <p:childTnLst>
                                    <p:set>
                                      <p:cBhvr>
                                        <p:cTn id="41" dur="1" fill="hold">
                                          <p:stCondLst>
                                            <p:cond delay="0"/>
                                          </p:stCondLst>
                                        </p:cTn>
                                        <p:tgtEl>
                                          <p:spTgt spid="31"/>
                                        </p:tgtEl>
                                        <p:attrNameLst>
                                          <p:attrName>style.visibility</p:attrName>
                                        </p:attrNameLst>
                                      </p:cBhvr>
                                      <p:to>
                                        <p:strVal val="visible"/>
                                      </p:to>
                                    </p:set>
                                    <p:animEffect transition="in" filter="fade">
                                      <p:cBhvr>
                                        <p:cTn id="42" dur="500"/>
                                        <p:tgtEl>
                                          <p:spTgt spid="31"/>
                                        </p:tgtEl>
                                      </p:cBhvr>
                                    </p:animEffec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1" nodeType="clickEffect">
                                  <p:stCondLst>
                                    <p:cond delay="0"/>
                                  </p:stCondLst>
                                  <p:childTnLst>
                                    <p:set>
                                      <p:cBhvr>
                                        <p:cTn id="46" dur="1" fill="hold">
                                          <p:stCondLst>
                                            <p:cond delay="0"/>
                                          </p:stCondLst>
                                        </p:cTn>
                                        <p:tgtEl>
                                          <p:spTgt spid="30"/>
                                        </p:tgtEl>
                                        <p:attrNameLst>
                                          <p:attrName>style.visibility</p:attrName>
                                        </p:attrNameLst>
                                      </p:cBhvr>
                                      <p:to>
                                        <p:strVal val="hidden"/>
                                      </p:to>
                                    </p:set>
                                  </p:childTnLst>
                                </p:cTn>
                              </p:par>
                              <p:par>
                                <p:cTn id="47" presetID="1" presetClass="exit" presetSubtype="0" fill="hold" grpId="1" nodeType="withEffect">
                                  <p:stCondLst>
                                    <p:cond delay="0"/>
                                  </p:stCondLst>
                                  <p:childTnLst>
                                    <p:set>
                                      <p:cBhvr>
                                        <p:cTn id="48" dur="1" fill="hold">
                                          <p:stCondLst>
                                            <p:cond delay="0"/>
                                          </p:stCondLst>
                                        </p:cTn>
                                        <p:tgtEl>
                                          <p:spTgt spid="29"/>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32"/>
                                        </p:tgtEl>
                                        <p:attrNameLst>
                                          <p:attrName>style.visibility</p:attrName>
                                        </p:attrNameLst>
                                      </p:cBhvr>
                                      <p:to>
                                        <p:strVal val="visible"/>
                                      </p:to>
                                    </p:set>
                                  </p:childTnLst>
                                </p:cTn>
                              </p:par>
                              <p:par>
                                <p:cTn id="51" presetID="10" presetClass="entr" presetSubtype="0" fill="hold" grpId="0" nodeType="withEffect">
                                  <p:stCondLst>
                                    <p:cond delay="0"/>
                                  </p:stCondLst>
                                  <p:childTnLst>
                                    <p:set>
                                      <p:cBhvr>
                                        <p:cTn id="52" dur="1" fill="hold">
                                          <p:stCondLst>
                                            <p:cond delay="0"/>
                                          </p:stCondLst>
                                        </p:cTn>
                                        <p:tgtEl>
                                          <p:spTgt spid="33"/>
                                        </p:tgtEl>
                                        <p:attrNameLst>
                                          <p:attrName>style.visibility</p:attrName>
                                        </p:attrNameLst>
                                      </p:cBhvr>
                                      <p:to>
                                        <p:strVal val="visible"/>
                                      </p:to>
                                    </p:set>
                                    <p:animEffect transition="in" filter="fade">
                                      <p:cBhvr>
                                        <p:cTn id="53" dur="500"/>
                                        <p:tgtEl>
                                          <p:spTgt spid="33"/>
                                        </p:tgtEl>
                                      </p:cBhvr>
                                    </p:animEffect>
                                  </p:childTnLst>
                                </p:cTn>
                              </p:par>
                              <p:par>
                                <p:cTn id="54" presetID="1" presetClass="entr" presetSubtype="0" fill="hold" grpId="0" nodeType="withEffect">
                                  <p:stCondLst>
                                    <p:cond delay="0"/>
                                  </p:stCondLst>
                                  <p:childTnLst>
                                    <p:set>
                                      <p:cBhvr>
                                        <p:cTn id="55" dur="1" fill="hold">
                                          <p:stCondLst>
                                            <p:cond delay="0"/>
                                          </p:stCondLst>
                                        </p:cTn>
                                        <p:tgtEl>
                                          <p:spTgt spid="34"/>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xit" presetSubtype="0" fill="hold" grpId="1" nodeType="clickEffect">
                                  <p:stCondLst>
                                    <p:cond delay="0"/>
                                  </p:stCondLst>
                                  <p:childTnLst>
                                    <p:set>
                                      <p:cBhvr>
                                        <p:cTn id="59" dur="1" fill="hold">
                                          <p:stCondLst>
                                            <p:cond delay="0"/>
                                          </p:stCondLst>
                                        </p:cTn>
                                        <p:tgtEl>
                                          <p:spTgt spid="32"/>
                                        </p:tgtEl>
                                        <p:attrNameLst>
                                          <p:attrName>style.visibility</p:attrName>
                                        </p:attrNameLst>
                                      </p:cBhvr>
                                      <p:to>
                                        <p:strVal val="hidden"/>
                                      </p:to>
                                    </p:set>
                                  </p:childTnLst>
                                </p:cTn>
                              </p:par>
                              <p:par>
                                <p:cTn id="60" presetID="1" presetClass="exit" presetSubtype="0" fill="hold" grpId="1" nodeType="withEffect">
                                  <p:stCondLst>
                                    <p:cond delay="0"/>
                                  </p:stCondLst>
                                  <p:childTnLst>
                                    <p:set>
                                      <p:cBhvr>
                                        <p:cTn id="61" dur="1" fill="hold">
                                          <p:stCondLst>
                                            <p:cond delay="0"/>
                                          </p:stCondLst>
                                        </p:cTn>
                                        <p:tgtEl>
                                          <p:spTgt spid="34"/>
                                        </p:tgtEl>
                                        <p:attrNameLst>
                                          <p:attrName>style.visibility</p:attrName>
                                        </p:attrNameLst>
                                      </p:cBhvr>
                                      <p:to>
                                        <p:strVal val="hidden"/>
                                      </p:to>
                                    </p:set>
                                  </p:childTnLst>
                                </p:cTn>
                              </p:par>
                              <p:par>
                                <p:cTn id="62" presetID="1" presetClass="entr" presetSubtype="0" fill="hold" grpId="0" nodeType="withEffect">
                                  <p:stCondLst>
                                    <p:cond delay="0"/>
                                  </p:stCondLst>
                                  <p:childTnLst>
                                    <p:set>
                                      <p:cBhvr>
                                        <p:cTn id="63" dur="1" fill="hold">
                                          <p:stCondLst>
                                            <p:cond delay="0"/>
                                          </p:stCondLst>
                                        </p:cTn>
                                        <p:tgtEl>
                                          <p:spTgt spid="35"/>
                                        </p:tgtEl>
                                        <p:attrNameLst>
                                          <p:attrName>style.visibility</p:attrName>
                                        </p:attrNameLst>
                                      </p:cBhvr>
                                      <p:to>
                                        <p:strVal val="visible"/>
                                      </p:to>
                                    </p:set>
                                  </p:childTnLst>
                                </p:cTn>
                              </p:par>
                              <p:par>
                                <p:cTn id="64" presetID="1" presetClass="entr" presetSubtype="0" fill="hold" grpId="0" nodeType="withEffect">
                                  <p:stCondLst>
                                    <p:cond delay="0"/>
                                  </p:stCondLst>
                                  <p:childTnLst>
                                    <p:set>
                                      <p:cBhvr>
                                        <p:cTn id="65" dur="1" fill="hold">
                                          <p:stCondLst>
                                            <p:cond delay="0"/>
                                          </p:stCondLst>
                                        </p:cTn>
                                        <p:tgtEl>
                                          <p:spTgt spid="36"/>
                                        </p:tgtEl>
                                        <p:attrNameLst>
                                          <p:attrName>style.visibility</p:attrName>
                                        </p:attrNameLst>
                                      </p:cBhvr>
                                      <p:to>
                                        <p:strVal val="visible"/>
                                      </p:to>
                                    </p:set>
                                  </p:childTnLst>
                                </p:cTn>
                              </p:par>
                              <p:par>
                                <p:cTn id="66" presetID="10" presetClass="entr" presetSubtype="0" fill="hold" grpId="0" nodeType="withEffect">
                                  <p:stCondLst>
                                    <p:cond delay="0"/>
                                  </p:stCondLst>
                                  <p:childTnLst>
                                    <p:set>
                                      <p:cBhvr>
                                        <p:cTn id="67" dur="1" fill="hold">
                                          <p:stCondLst>
                                            <p:cond delay="0"/>
                                          </p:stCondLst>
                                        </p:cTn>
                                        <p:tgtEl>
                                          <p:spTgt spid="37"/>
                                        </p:tgtEl>
                                        <p:attrNameLst>
                                          <p:attrName>style.visibility</p:attrName>
                                        </p:attrNameLst>
                                      </p:cBhvr>
                                      <p:to>
                                        <p:strVal val="visible"/>
                                      </p:to>
                                    </p:set>
                                    <p:animEffect transition="in" filter="fade">
                                      <p:cBhvr>
                                        <p:cTn id="68" dur="500"/>
                                        <p:tgtEl>
                                          <p:spTgt spid="37"/>
                                        </p:tgtEl>
                                      </p:cBhvr>
                                    </p:animEffec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35"/>
                                        </p:tgtEl>
                                        <p:attrNameLst>
                                          <p:attrName>style.visibility</p:attrName>
                                        </p:attrNameLst>
                                      </p:cBhvr>
                                      <p:to>
                                        <p:strVal val="hidden"/>
                                      </p:to>
                                    </p:set>
                                  </p:childTnLst>
                                </p:cTn>
                              </p:par>
                              <p:par>
                                <p:cTn id="73" presetID="1" presetClass="exit" presetSubtype="0" fill="hold" grpId="1" nodeType="withEffect">
                                  <p:stCondLst>
                                    <p:cond delay="0"/>
                                  </p:stCondLst>
                                  <p:childTnLst>
                                    <p:set>
                                      <p:cBhvr>
                                        <p:cTn id="74" dur="1" fill="hold">
                                          <p:stCondLst>
                                            <p:cond delay="0"/>
                                          </p:stCondLst>
                                        </p:cTn>
                                        <p:tgtEl>
                                          <p:spTgt spid="36"/>
                                        </p:tgtEl>
                                        <p:attrNameLst>
                                          <p:attrName>style.visibility</p:attrName>
                                        </p:attrNameLst>
                                      </p:cBhvr>
                                      <p:to>
                                        <p:strVal val="hidden"/>
                                      </p:to>
                                    </p:set>
                                  </p:childTnLst>
                                </p:cTn>
                              </p:par>
                              <p:par>
                                <p:cTn id="75" presetID="1" presetClass="entr" presetSubtype="0" fill="hold" grpId="2" nodeType="withEffect">
                                  <p:stCondLst>
                                    <p:cond delay="0"/>
                                  </p:stCondLst>
                                  <p:childTnLst>
                                    <p:set>
                                      <p:cBhvr>
                                        <p:cTn id="76" dur="1" fill="hold">
                                          <p:stCondLst>
                                            <p:cond delay="0"/>
                                          </p:stCondLst>
                                        </p:cTn>
                                        <p:tgtEl>
                                          <p:spTgt spid="34"/>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38"/>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39"/>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40"/>
                                        </p:tgtEl>
                                        <p:attrNameLst>
                                          <p:attrName>style.visibility</p:attrName>
                                        </p:attrNameLst>
                                      </p:cBhvr>
                                      <p:to>
                                        <p:strVal val="visible"/>
                                      </p:to>
                                    </p:set>
                                  </p:childTnLst>
                                </p:cTn>
                              </p:par>
                              <p:par>
                                <p:cTn id="83" presetID="1" presetClass="exit" presetSubtype="0" fill="hold" grpId="0" nodeType="withEffect">
                                  <p:stCondLst>
                                    <p:cond delay="0"/>
                                  </p:stCondLst>
                                  <p:childTnLst>
                                    <p:set>
                                      <p:cBhvr>
                                        <p:cTn id="84" dur="1" fill="hold">
                                          <p:stCondLst>
                                            <p:cond delay="0"/>
                                          </p:stCondLst>
                                        </p:cTn>
                                        <p:tgtEl>
                                          <p:spTgt spid="20"/>
                                        </p:tgtEl>
                                        <p:attrNameLst>
                                          <p:attrName>style.visibility</p:attrName>
                                        </p:attrNameLst>
                                      </p:cBhvr>
                                      <p:to>
                                        <p:strVal val="hidden"/>
                                      </p:to>
                                    </p:set>
                                  </p:childTnLst>
                                </p:cTn>
                              </p:par>
                              <p:par>
                                <p:cTn id="85" presetID="10" presetClass="entr" presetSubtype="0" fill="hold" grpId="0" nodeType="withEffect">
                                  <p:stCondLst>
                                    <p:cond delay="0"/>
                                  </p:stCondLst>
                                  <p:childTnLst>
                                    <p:set>
                                      <p:cBhvr>
                                        <p:cTn id="86" dur="1" fill="hold">
                                          <p:stCondLst>
                                            <p:cond delay="0"/>
                                          </p:stCondLst>
                                        </p:cTn>
                                        <p:tgtEl>
                                          <p:spTgt spid="42"/>
                                        </p:tgtEl>
                                        <p:attrNameLst>
                                          <p:attrName>style.visibility</p:attrName>
                                        </p:attrNameLst>
                                      </p:cBhvr>
                                      <p:to>
                                        <p:strVal val="visible"/>
                                      </p:to>
                                    </p:set>
                                    <p:animEffect transition="in" filter="fade">
                                      <p:cBhvr>
                                        <p:cTn id="87" dur="500"/>
                                        <p:tgtEl>
                                          <p:spTgt spid="42"/>
                                        </p:tgtEl>
                                      </p:cBhvr>
                                    </p:animEffect>
                                  </p:childTnLst>
                                </p:cTn>
                              </p:par>
                            </p:childTnLst>
                          </p:cTn>
                        </p:par>
                      </p:childTnLst>
                    </p:cTn>
                  </p:par>
                  <p:par>
                    <p:cTn id="88" fill="hold">
                      <p:stCondLst>
                        <p:cond delay="indefinite"/>
                      </p:stCondLst>
                      <p:childTnLst>
                        <p:par>
                          <p:cTn id="89" fill="hold">
                            <p:stCondLst>
                              <p:cond delay="0"/>
                            </p:stCondLst>
                            <p:childTnLst>
                              <p:par>
                                <p:cTn id="90" presetID="1" presetClass="exit" presetSubtype="0" fill="hold" grpId="1" nodeType="clickEffect">
                                  <p:stCondLst>
                                    <p:cond delay="0"/>
                                  </p:stCondLst>
                                  <p:childTnLst>
                                    <p:set>
                                      <p:cBhvr>
                                        <p:cTn id="91" dur="1" fill="hold">
                                          <p:stCondLst>
                                            <p:cond delay="0"/>
                                          </p:stCondLst>
                                        </p:cTn>
                                        <p:tgtEl>
                                          <p:spTgt spid="40"/>
                                        </p:tgtEl>
                                        <p:attrNameLst>
                                          <p:attrName>style.visibility</p:attrName>
                                        </p:attrNameLst>
                                      </p:cBhvr>
                                      <p:to>
                                        <p:strVal val="hidden"/>
                                      </p:to>
                                    </p:set>
                                  </p:childTnLst>
                                </p:cTn>
                              </p:par>
                              <p:par>
                                <p:cTn id="92" presetID="1" presetClass="entr" presetSubtype="0" fill="hold" grpId="0" nodeType="withEffect">
                                  <p:stCondLst>
                                    <p:cond delay="0"/>
                                  </p:stCondLst>
                                  <p:childTnLst>
                                    <p:set>
                                      <p:cBhvr>
                                        <p:cTn id="93" dur="1" fill="hold">
                                          <p:stCondLst>
                                            <p:cond delay="0"/>
                                          </p:stCondLst>
                                        </p:cTn>
                                        <p:tgtEl>
                                          <p:spTgt spid="43"/>
                                        </p:tgtEl>
                                        <p:attrNameLst>
                                          <p:attrName>style.visibility</p:attrName>
                                        </p:attrNameLst>
                                      </p:cBhvr>
                                      <p:to>
                                        <p:strVal val="visible"/>
                                      </p:to>
                                    </p:set>
                                  </p:childTnLst>
                                </p:cTn>
                              </p:par>
                              <p:par>
                                <p:cTn id="94" presetID="10" presetClass="exit" presetSubtype="0" fill="hold" grpId="1" nodeType="withEffect">
                                  <p:stCondLst>
                                    <p:cond delay="0"/>
                                  </p:stCondLst>
                                  <p:childTnLst>
                                    <p:animEffect transition="out" filter="fade">
                                      <p:cBhvr>
                                        <p:cTn id="95" dur="500"/>
                                        <p:tgtEl>
                                          <p:spTgt spid="37"/>
                                        </p:tgtEl>
                                      </p:cBhvr>
                                    </p:animEffect>
                                    <p:set>
                                      <p:cBhvr>
                                        <p:cTn id="96" dur="1" fill="hold">
                                          <p:stCondLst>
                                            <p:cond delay="499"/>
                                          </p:stCondLst>
                                        </p:cTn>
                                        <p:tgtEl>
                                          <p:spTgt spid="37"/>
                                        </p:tgtEl>
                                        <p:attrNameLst>
                                          <p:attrName>style.visibility</p:attrName>
                                        </p:attrNameLst>
                                      </p:cBhvr>
                                      <p:to>
                                        <p:strVal val="hidden"/>
                                      </p:to>
                                    </p:set>
                                  </p:childTnLst>
                                </p:cTn>
                              </p:par>
                              <p:par>
                                <p:cTn id="97" presetID="10" presetClass="exit" presetSubtype="0" fill="hold" grpId="1" nodeType="withEffect">
                                  <p:stCondLst>
                                    <p:cond delay="0"/>
                                  </p:stCondLst>
                                  <p:childTnLst>
                                    <p:animEffect transition="out" filter="fade">
                                      <p:cBhvr>
                                        <p:cTn id="98" dur="500"/>
                                        <p:tgtEl>
                                          <p:spTgt spid="33"/>
                                        </p:tgtEl>
                                      </p:cBhvr>
                                    </p:animEffect>
                                    <p:set>
                                      <p:cBhvr>
                                        <p:cTn id="99" dur="1" fill="hold">
                                          <p:stCondLst>
                                            <p:cond delay="499"/>
                                          </p:stCondLst>
                                        </p:cTn>
                                        <p:tgtEl>
                                          <p:spTgt spid="33"/>
                                        </p:tgtEl>
                                        <p:attrNameLst>
                                          <p:attrName>style.visibility</p:attrName>
                                        </p:attrNameLst>
                                      </p:cBhvr>
                                      <p:to>
                                        <p:strVal val="hidden"/>
                                      </p:to>
                                    </p:set>
                                  </p:childTnLst>
                                </p:cTn>
                              </p:par>
                            </p:childTnLst>
                          </p:cTn>
                        </p:par>
                      </p:childTnLst>
                    </p:cTn>
                  </p:par>
                  <p:par>
                    <p:cTn id="100" fill="hold">
                      <p:stCondLst>
                        <p:cond delay="indefinite"/>
                      </p:stCondLst>
                      <p:childTnLst>
                        <p:par>
                          <p:cTn id="101" fill="hold">
                            <p:stCondLst>
                              <p:cond delay="0"/>
                            </p:stCondLst>
                            <p:childTnLst>
                              <p:par>
                                <p:cTn id="102" presetID="1" presetClass="exit" presetSubtype="0" fill="hold" grpId="1" nodeType="clickEffect">
                                  <p:stCondLst>
                                    <p:cond delay="0"/>
                                  </p:stCondLst>
                                  <p:childTnLst>
                                    <p:set>
                                      <p:cBhvr>
                                        <p:cTn id="103" dur="1" fill="hold">
                                          <p:stCondLst>
                                            <p:cond delay="0"/>
                                          </p:stCondLst>
                                        </p:cTn>
                                        <p:tgtEl>
                                          <p:spTgt spid="43"/>
                                        </p:tgtEl>
                                        <p:attrNameLst>
                                          <p:attrName>style.visibility</p:attrName>
                                        </p:attrNameLst>
                                      </p:cBhvr>
                                      <p:to>
                                        <p:strVal val="hidden"/>
                                      </p:to>
                                    </p:set>
                                  </p:childTnLst>
                                </p:cTn>
                              </p:par>
                              <p:par>
                                <p:cTn id="104" presetID="1" presetClass="entr" presetSubtype="0" fill="hold" grpId="0" nodeType="withEffect">
                                  <p:stCondLst>
                                    <p:cond delay="0"/>
                                  </p:stCondLst>
                                  <p:childTnLst>
                                    <p:set>
                                      <p:cBhvr>
                                        <p:cTn id="105" dur="1" fill="hold">
                                          <p:stCondLst>
                                            <p:cond delay="0"/>
                                          </p:stCondLst>
                                        </p:cTn>
                                        <p:tgtEl>
                                          <p:spTgt spid="44"/>
                                        </p:tgtEl>
                                        <p:attrNameLst>
                                          <p:attrName>style.visibility</p:attrName>
                                        </p:attrNameLst>
                                      </p:cBhvr>
                                      <p:to>
                                        <p:strVal val="visible"/>
                                      </p:to>
                                    </p:set>
                                  </p:childTnLst>
                                </p:cTn>
                              </p:par>
                              <p:par>
                                <p:cTn id="106" presetID="1" presetClass="exit" presetSubtype="0" fill="hold" grpId="3" nodeType="withEffect">
                                  <p:stCondLst>
                                    <p:cond delay="0"/>
                                  </p:stCondLst>
                                  <p:childTnLst>
                                    <p:set>
                                      <p:cBhvr>
                                        <p:cTn id="107" dur="1" fill="hold">
                                          <p:stCondLst>
                                            <p:cond delay="0"/>
                                          </p:stCondLst>
                                        </p:cTn>
                                        <p:tgtEl>
                                          <p:spTgt spid="34"/>
                                        </p:tgtEl>
                                        <p:attrNameLst>
                                          <p:attrName>style.visibility</p:attrName>
                                        </p:attrNameLst>
                                      </p:cBhvr>
                                      <p:to>
                                        <p:strVal val="hidden"/>
                                      </p:to>
                                    </p:set>
                                  </p:childTnLst>
                                </p:cTn>
                              </p:par>
                              <p:par>
                                <p:cTn id="108" presetID="1" presetClass="entr" presetSubtype="0" fill="hold" grpId="2" nodeType="withEffect">
                                  <p:stCondLst>
                                    <p:cond delay="0"/>
                                  </p:stCondLst>
                                  <p:childTnLst>
                                    <p:set>
                                      <p:cBhvr>
                                        <p:cTn id="109" dur="1" fill="hold">
                                          <p:stCondLst>
                                            <p:cond delay="0"/>
                                          </p:stCondLst>
                                        </p:cTn>
                                        <p:tgtEl>
                                          <p:spTgt spid="29"/>
                                        </p:tgtEl>
                                        <p:attrNameLst>
                                          <p:attrName>style.visibility</p:attrName>
                                        </p:attrNameLst>
                                      </p:cBhvr>
                                      <p:to>
                                        <p:strVal val="visible"/>
                                      </p:to>
                                    </p:set>
                                  </p:childTnLst>
                                </p:cTn>
                              </p:par>
                              <p:par>
                                <p:cTn id="110" presetID="10" presetClass="exit" presetSubtype="0" fill="hold" grpId="1" nodeType="withEffect">
                                  <p:stCondLst>
                                    <p:cond delay="0"/>
                                  </p:stCondLst>
                                  <p:childTnLst>
                                    <p:animEffect transition="out" filter="fade">
                                      <p:cBhvr>
                                        <p:cTn id="111" dur="500"/>
                                        <p:tgtEl>
                                          <p:spTgt spid="31"/>
                                        </p:tgtEl>
                                      </p:cBhvr>
                                    </p:animEffect>
                                    <p:set>
                                      <p:cBhvr>
                                        <p:cTn id="112" dur="1" fill="hold">
                                          <p:stCondLst>
                                            <p:cond delay="499"/>
                                          </p:stCondLst>
                                        </p:cTn>
                                        <p:tgtEl>
                                          <p:spTgt spid="31"/>
                                        </p:tgtEl>
                                        <p:attrNameLst>
                                          <p:attrName>style.visibility</p:attrName>
                                        </p:attrNameLst>
                                      </p:cBhvr>
                                      <p:to>
                                        <p:strVal val="hidden"/>
                                      </p:to>
                                    </p:set>
                                  </p:childTnLst>
                                </p:cTn>
                              </p:par>
                              <p:par>
                                <p:cTn id="113" presetID="10" presetClass="exit" presetSubtype="0" fill="hold" grpId="1" nodeType="withEffect">
                                  <p:stCondLst>
                                    <p:cond delay="0"/>
                                  </p:stCondLst>
                                  <p:childTnLst>
                                    <p:animEffect transition="out" filter="fade">
                                      <p:cBhvr>
                                        <p:cTn id="114" dur="500"/>
                                        <p:tgtEl>
                                          <p:spTgt spid="28"/>
                                        </p:tgtEl>
                                      </p:cBhvr>
                                    </p:animEffect>
                                    <p:set>
                                      <p:cBhvr>
                                        <p:cTn id="115" dur="1" fill="hold">
                                          <p:stCondLst>
                                            <p:cond delay="499"/>
                                          </p:stCondLst>
                                        </p:cTn>
                                        <p:tgtEl>
                                          <p:spTgt spid="28"/>
                                        </p:tgtEl>
                                        <p:attrNameLst>
                                          <p:attrName>style.visibility</p:attrName>
                                        </p:attrNameLst>
                                      </p:cBhvr>
                                      <p:to>
                                        <p:strVal val="hidden"/>
                                      </p:to>
                                    </p:set>
                                  </p:childTnLst>
                                </p:cTn>
                              </p:par>
                            </p:childTnLst>
                          </p:cTn>
                        </p:par>
                      </p:childTnLst>
                    </p:cTn>
                  </p:par>
                  <p:par>
                    <p:cTn id="116" fill="hold">
                      <p:stCondLst>
                        <p:cond delay="indefinite"/>
                      </p:stCondLst>
                      <p:childTnLst>
                        <p:par>
                          <p:cTn id="117" fill="hold">
                            <p:stCondLst>
                              <p:cond delay="0"/>
                            </p:stCondLst>
                            <p:childTnLst>
                              <p:par>
                                <p:cTn id="118" presetID="1" presetClass="exit" presetSubtype="0" fill="hold" grpId="1" nodeType="clickEffect">
                                  <p:stCondLst>
                                    <p:cond delay="0"/>
                                  </p:stCondLst>
                                  <p:childTnLst>
                                    <p:set>
                                      <p:cBhvr>
                                        <p:cTn id="119" dur="1" fill="hold">
                                          <p:stCondLst>
                                            <p:cond delay="0"/>
                                          </p:stCondLst>
                                        </p:cTn>
                                        <p:tgtEl>
                                          <p:spTgt spid="44"/>
                                        </p:tgtEl>
                                        <p:attrNameLst>
                                          <p:attrName>style.visibility</p:attrName>
                                        </p:attrNameLst>
                                      </p:cBhvr>
                                      <p:to>
                                        <p:strVal val="hidden"/>
                                      </p:to>
                                    </p:set>
                                  </p:childTnLst>
                                </p:cTn>
                              </p:par>
                              <p:par>
                                <p:cTn id="120" presetID="1" presetClass="entr" presetSubtype="0" fill="hold" grpId="0" nodeType="withEffect">
                                  <p:stCondLst>
                                    <p:cond delay="0"/>
                                  </p:stCondLst>
                                  <p:childTnLst>
                                    <p:set>
                                      <p:cBhvr>
                                        <p:cTn id="121" dur="1" fill="hold">
                                          <p:stCondLst>
                                            <p:cond delay="0"/>
                                          </p:stCondLst>
                                        </p:cTn>
                                        <p:tgtEl>
                                          <p:spTgt spid="45"/>
                                        </p:tgtEl>
                                        <p:attrNameLst>
                                          <p:attrName>style.visibility</p:attrName>
                                        </p:attrNameLst>
                                      </p:cBhvr>
                                      <p:to>
                                        <p:strVal val="visible"/>
                                      </p:to>
                                    </p:set>
                                  </p:childTnLst>
                                </p:cTn>
                              </p:par>
                              <p:par>
                                <p:cTn id="122" presetID="1" presetClass="exit" presetSubtype="0" fill="hold" grpId="3" nodeType="withEffect">
                                  <p:stCondLst>
                                    <p:cond delay="0"/>
                                  </p:stCondLst>
                                  <p:childTnLst>
                                    <p:set>
                                      <p:cBhvr>
                                        <p:cTn id="123" dur="1" fill="hold">
                                          <p:stCondLst>
                                            <p:cond delay="0"/>
                                          </p:stCondLst>
                                        </p:cTn>
                                        <p:tgtEl>
                                          <p:spTgt spid="29"/>
                                        </p:tgtEl>
                                        <p:attrNameLst>
                                          <p:attrName>style.visibility</p:attrName>
                                        </p:attrNameLst>
                                      </p:cBhvr>
                                      <p:to>
                                        <p:strVal val="hidden"/>
                                      </p:to>
                                    </p:set>
                                  </p:childTnLst>
                                </p:cTn>
                              </p:par>
                              <p:par>
                                <p:cTn id="124" presetID="1" presetClass="entr" presetSubtype="0" fill="hold" grpId="2" nodeType="withEffect">
                                  <p:stCondLst>
                                    <p:cond delay="0"/>
                                  </p:stCondLst>
                                  <p:childTnLst>
                                    <p:set>
                                      <p:cBhvr>
                                        <p:cTn id="125" dur="1" fill="hold">
                                          <p:stCondLst>
                                            <p:cond delay="0"/>
                                          </p:stCondLst>
                                        </p:cTn>
                                        <p:tgtEl>
                                          <p:spTgt spid="23"/>
                                        </p:tgtEl>
                                        <p:attrNameLst>
                                          <p:attrName>style.visibility</p:attrName>
                                        </p:attrNameLst>
                                      </p:cBhvr>
                                      <p:to>
                                        <p:strVal val="visible"/>
                                      </p:to>
                                    </p:set>
                                  </p:childTnLst>
                                </p:cTn>
                              </p:par>
                              <p:par>
                                <p:cTn id="126" presetID="10" presetClass="exit" presetSubtype="0" fill="hold" grpId="1" nodeType="withEffect">
                                  <p:stCondLst>
                                    <p:cond delay="0"/>
                                  </p:stCondLst>
                                  <p:childTnLst>
                                    <p:animEffect transition="out" filter="fade">
                                      <p:cBhvr>
                                        <p:cTn id="127" dur="500"/>
                                        <p:tgtEl>
                                          <p:spTgt spid="26"/>
                                        </p:tgtEl>
                                      </p:cBhvr>
                                    </p:animEffect>
                                    <p:set>
                                      <p:cBhvr>
                                        <p:cTn id="128" dur="1" fill="hold">
                                          <p:stCondLst>
                                            <p:cond delay="499"/>
                                          </p:stCondLst>
                                        </p:cTn>
                                        <p:tgtEl>
                                          <p:spTgt spid="26"/>
                                        </p:tgtEl>
                                        <p:attrNameLst>
                                          <p:attrName>style.visibility</p:attrName>
                                        </p:attrNameLst>
                                      </p:cBhvr>
                                      <p:to>
                                        <p:strVal val="hidden"/>
                                      </p:to>
                                    </p:set>
                                  </p:childTnLst>
                                </p:cTn>
                              </p:par>
                              <p:par>
                                <p:cTn id="129" presetID="10" presetClass="exit" presetSubtype="0" fill="hold" grpId="1" nodeType="withEffect">
                                  <p:stCondLst>
                                    <p:cond delay="0"/>
                                  </p:stCondLst>
                                  <p:childTnLst>
                                    <p:animEffect transition="out" filter="fade">
                                      <p:cBhvr>
                                        <p:cTn id="130" dur="500"/>
                                        <p:tgtEl>
                                          <p:spTgt spid="22"/>
                                        </p:tgtEl>
                                      </p:cBhvr>
                                    </p:animEffect>
                                    <p:set>
                                      <p:cBhvr>
                                        <p:cTn id="131" dur="1" fill="hold">
                                          <p:stCondLst>
                                            <p:cond delay="499"/>
                                          </p:stCondLst>
                                        </p:cTn>
                                        <p:tgtEl>
                                          <p:spTgt spid="22"/>
                                        </p:tgtEl>
                                        <p:attrNameLst>
                                          <p:attrName>style.visibility</p:attrName>
                                        </p:attrNameLst>
                                      </p:cBhvr>
                                      <p:to>
                                        <p:strVal val="hidden"/>
                                      </p:to>
                                    </p:set>
                                  </p:childTnLst>
                                </p:cTn>
                              </p:par>
                            </p:childTnLst>
                          </p:cTn>
                        </p:par>
                      </p:childTnLst>
                    </p:cTn>
                  </p:par>
                  <p:par>
                    <p:cTn id="132" fill="hold">
                      <p:stCondLst>
                        <p:cond delay="indefinite"/>
                      </p:stCondLst>
                      <p:childTnLst>
                        <p:par>
                          <p:cTn id="133" fill="hold">
                            <p:stCondLst>
                              <p:cond delay="0"/>
                            </p:stCondLst>
                            <p:childTnLst>
                              <p:par>
                                <p:cTn id="134" presetID="1" presetClass="exit" presetSubtype="0" fill="hold" grpId="1" nodeType="clickEffect">
                                  <p:stCondLst>
                                    <p:cond delay="0"/>
                                  </p:stCondLst>
                                  <p:childTnLst>
                                    <p:set>
                                      <p:cBhvr>
                                        <p:cTn id="135" dur="1" fill="hold">
                                          <p:stCondLst>
                                            <p:cond delay="0"/>
                                          </p:stCondLst>
                                        </p:cTn>
                                        <p:tgtEl>
                                          <p:spTgt spid="45"/>
                                        </p:tgtEl>
                                        <p:attrNameLst>
                                          <p:attrName>style.visibility</p:attrName>
                                        </p:attrNameLst>
                                      </p:cBhvr>
                                      <p:to>
                                        <p:strVal val="hidden"/>
                                      </p:to>
                                    </p:set>
                                  </p:childTnLst>
                                </p:cTn>
                              </p:par>
                              <p:par>
                                <p:cTn id="136" presetID="1" presetClass="exit" presetSubtype="0" fill="hold" grpId="3" nodeType="withEffect">
                                  <p:stCondLst>
                                    <p:cond delay="0"/>
                                  </p:stCondLst>
                                  <p:childTnLst>
                                    <p:set>
                                      <p:cBhvr>
                                        <p:cTn id="137" dur="1" fill="hold">
                                          <p:stCondLst>
                                            <p:cond delay="0"/>
                                          </p:stCondLst>
                                        </p:cTn>
                                        <p:tgtEl>
                                          <p:spTgt spid="23"/>
                                        </p:tgtEl>
                                        <p:attrNameLst>
                                          <p:attrName>style.visibility</p:attrName>
                                        </p:attrNameLst>
                                      </p:cBhvr>
                                      <p:to>
                                        <p:strVal val="hidden"/>
                                      </p:to>
                                    </p:set>
                                  </p:childTnLst>
                                </p:cTn>
                              </p:par>
                              <p:par>
                                <p:cTn id="138" presetID="1" presetClass="exit" presetSubtype="0" fill="hold" grpId="1" nodeType="withEffect">
                                  <p:stCondLst>
                                    <p:cond delay="0"/>
                                  </p:stCondLst>
                                  <p:childTnLst>
                                    <p:set>
                                      <p:cBhvr>
                                        <p:cTn id="139" dur="1" fill="hold">
                                          <p:stCondLst>
                                            <p:cond delay="0"/>
                                          </p:stCondLst>
                                        </p:cTn>
                                        <p:tgtEl>
                                          <p:spTgt spid="38"/>
                                        </p:tgtEl>
                                        <p:attrNameLst>
                                          <p:attrName>style.visibility</p:attrName>
                                        </p:attrNameLst>
                                      </p:cBhvr>
                                      <p:to>
                                        <p:strVal val="hidden"/>
                                      </p:to>
                                    </p:set>
                                  </p:childTnLst>
                                </p:cTn>
                              </p:par>
                              <p:par>
                                <p:cTn id="140" presetID="1" presetClass="exit" presetSubtype="0" fill="hold" grpId="1" nodeType="withEffect">
                                  <p:stCondLst>
                                    <p:cond delay="0"/>
                                  </p:stCondLst>
                                  <p:childTnLst>
                                    <p:set>
                                      <p:cBhvr>
                                        <p:cTn id="141" dur="1" fill="hold">
                                          <p:stCondLst>
                                            <p:cond delay="0"/>
                                          </p:stCondLst>
                                        </p:cTn>
                                        <p:tgtEl>
                                          <p:spTgt spid="3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1" grpId="1"/>
      <p:bldP spid="22" grpId="0" animBg="1"/>
      <p:bldP spid="22" grpId="1" animBg="1"/>
      <p:bldP spid="23" grpId="0" animBg="1"/>
      <p:bldP spid="23" grpId="1" animBg="1"/>
      <p:bldP spid="23" grpId="2" animBg="1"/>
      <p:bldP spid="23" grpId="3" animBg="1"/>
      <p:bldP spid="25" grpId="0"/>
      <p:bldP spid="25" grpId="1"/>
      <p:bldP spid="26" grpId="0"/>
      <p:bldP spid="26" grpId="1"/>
      <p:bldP spid="27" grpId="0"/>
      <p:bldP spid="27" grpId="1"/>
      <p:bldP spid="28" grpId="0" animBg="1"/>
      <p:bldP spid="28" grpId="1" animBg="1"/>
      <p:bldP spid="29" grpId="0" animBg="1"/>
      <p:bldP spid="29" grpId="1" animBg="1"/>
      <p:bldP spid="29" grpId="2" animBg="1"/>
      <p:bldP spid="29" grpId="3" animBg="1"/>
      <p:bldP spid="30" grpId="0"/>
      <p:bldP spid="30" grpId="1"/>
      <p:bldP spid="31" grpId="0"/>
      <p:bldP spid="31" grpId="1"/>
      <p:bldP spid="32" grpId="0"/>
      <p:bldP spid="32" grpId="1"/>
      <p:bldP spid="33" grpId="0" animBg="1"/>
      <p:bldP spid="33" grpId="1" animBg="1"/>
      <p:bldP spid="34" grpId="0" animBg="1"/>
      <p:bldP spid="34" grpId="1" animBg="1"/>
      <p:bldP spid="34" grpId="2" animBg="1"/>
      <p:bldP spid="34" grpId="3" animBg="1"/>
      <p:bldP spid="35" grpId="0"/>
      <p:bldP spid="35" grpId="1"/>
      <p:bldP spid="36" grpId="0" animBg="1"/>
      <p:bldP spid="36" grpId="1" animBg="1"/>
      <p:bldP spid="37" grpId="0"/>
      <p:bldP spid="37" grpId="1"/>
      <p:bldP spid="38" grpId="0" animBg="1"/>
      <p:bldP spid="38" grpId="1" animBg="1"/>
      <p:bldP spid="39" grpId="0" animBg="1"/>
      <p:bldP spid="39" grpId="1" animBg="1"/>
      <p:bldP spid="40" grpId="0"/>
      <p:bldP spid="40" grpId="1"/>
      <p:bldP spid="42" grpId="0"/>
      <p:bldP spid="43" grpId="0"/>
      <p:bldP spid="43" grpId="1"/>
      <p:bldP spid="44" grpId="0"/>
      <p:bldP spid="44" grpId="1"/>
      <p:bldP spid="45" grpId="0"/>
      <p:bldP spid="45"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5D0FA-D740-4FFD-B3AE-D572301E1F47}"/>
              </a:ext>
            </a:extLst>
          </p:cNvPr>
          <p:cNvSpPr>
            <a:spLocks noGrp="1"/>
          </p:cNvSpPr>
          <p:nvPr>
            <p:ph type="title"/>
          </p:nvPr>
        </p:nvSpPr>
        <p:spPr/>
        <p:txBody>
          <a:bodyPr/>
          <a:lstStyle/>
          <a:p>
            <a:r>
              <a:rPr lang="en-US" dirty="0"/>
              <a:t>CPU and GPU Memories</a:t>
            </a:r>
          </a:p>
        </p:txBody>
      </p:sp>
    </p:spTree>
    <p:extLst>
      <p:ext uri="{BB962C8B-B14F-4D97-AF65-F5344CB8AC3E}">
        <p14:creationId xmlns:p14="http://schemas.microsoft.com/office/powerpoint/2010/main" val="13567218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a:xfrm>
            <a:off x="520981" y="281527"/>
            <a:ext cx="9976104" cy="535531"/>
          </a:xfrm>
        </p:spPr>
        <p:txBody>
          <a:bodyPr/>
          <a:lstStyle/>
          <a:p>
            <a:r>
              <a:rPr lang="en-US" sz="3200"/>
              <a:t>Optimized Data Movement</a:t>
            </a:r>
          </a:p>
        </p:txBody>
      </p:sp>
      <p:sp>
        <p:nvSpPr>
          <p:cNvPr id="4" name="TextBox 3"/>
          <p:cNvSpPr txBox="1"/>
          <p:nvPr>
            <p:custDataLst>
              <p:tags r:id="rId2"/>
            </p:custDataLst>
          </p:nvPr>
        </p:nvSpPr>
        <p:spPr>
          <a:xfrm>
            <a:off x="959667" y="952500"/>
            <a:ext cx="9098733" cy="5047475"/>
          </a:xfrm>
          <a:prstGeom prst="rect">
            <a:avLst/>
          </a:prstGeom>
          <a:noFill/>
        </p:spPr>
        <p:txBody>
          <a:bodyPr wrap="square" lIns="91386" tIns="45690" rIns="91386" bIns="45690" rtlCol="0">
            <a:spAutoFit/>
          </a:bodyPr>
          <a:lstStyle/>
          <a:p>
            <a:r>
              <a:rPr lang="en-US" sz="1400" b="1" dirty="0">
                <a:solidFill>
                  <a:srgbClr val="FF5400"/>
                </a:solidFill>
                <a:latin typeface="Courier New" pitchFamily="49" charset="0"/>
                <a:cs typeface="Courier New" pitchFamily="49" charset="0"/>
              </a:rPr>
              <a:t>#pragma </a:t>
            </a:r>
            <a:r>
              <a:rPr lang="en-US" sz="1400" b="1" dirty="0" err="1">
                <a:solidFill>
                  <a:srgbClr val="FF5400"/>
                </a:solidFill>
                <a:latin typeface="Courier New" pitchFamily="49" charset="0"/>
                <a:cs typeface="Courier New" pitchFamily="49" charset="0"/>
              </a:rPr>
              <a:t>acc</a:t>
            </a:r>
            <a:r>
              <a:rPr lang="en-US" sz="1400" b="1" dirty="0">
                <a:solidFill>
                  <a:srgbClr val="FF5400"/>
                </a:solidFill>
                <a:latin typeface="Courier New" pitchFamily="49" charset="0"/>
                <a:cs typeface="Courier New" pitchFamily="49" charset="0"/>
              </a:rPr>
              <a:t> data copy(A[:n*m]) </a:t>
            </a:r>
            <a:r>
              <a:rPr lang="en-US" sz="1400" b="1" dirty="0" err="1">
                <a:solidFill>
                  <a:srgbClr val="FF5400"/>
                </a:solidFill>
                <a:latin typeface="Courier New" pitchFamily="49" charset="0"/>
                <a:cs typeface="Courier New" pitchFamily="49" charset="0"/>
              </a:rPr>
              <a:t>copyin</a:t>
            </a:r>
            <a:r>
              <a:rPr lang="en-US" sz="1400" b="1" dirty="0">
                <a:solidFill>
                  <a:srgbClr val="FF5400"/>
                </a:solidFill>
                <a:latin typeface="Courier New" pitchFamily="49" charset="0"/>
                <a:cs typeface="Courier New" pitchFamily="49" charset="0"/>
              </a:rPr>
              <a:t>(Anew[:n*m])</a:t>
            </a:r>
          </a:p>
          <a:p>
            <a:r>
              <a:rPr lang="en-US" sz="1400" b="1" dirty="0">
                <a:solidFill>
                  <a:schemeClr val="bg1"/>
                </a:solidFill>
                <a:latin typeface="Courier New" pitchFamily="49" charset="0"/>
                <a:cs typeface="Courier New" pitchFamily="49" charset="0"/>
              </a:rPr>
              <a:t>while ( err &gt; </a:t>
            </a:r>
            <a:r>
              <a:rPr lang="en-US" sz="1400" b="1" dirty="0" err="1">
                <a:solidFill>
                  <a:schemeClr val="bg1"/>
                </a:solidFill>
                <a:latin typeface="Courier New" pitchFamily="49" charset="0"/>
                <a:cs typeface="Courier New" pitchFamily="49" charset="0"/>
              </a:rPr>
              <a:t>tol</a:t>
            </a:r>
            <a:r>
              <a:rPr lang="en-US" sz="1400" b="1" dirty="0">
                <a:solidFill>
                  <a:schemeClr val="bg1"/>
                </a:solidFill>
                <a:latin typeface="Courier New" pitchFamily="49" charset="0"/>
                <a:cs typeface="Courier New" pitchFamily="49" charset="0"/>
              </a:rPr>
              <a:t> &amp;&amp; </a:t>
            </a:r>
            <a:r>
              <a:rPr lang="en-US" sz="1400" b="1" dirty="0" err="1">
                <a:solidFill>
                  <a:schemeClr val="bg1"/>
                </a:solidFill>
                <a:latin typeface="Courier New" pitchFamily="49" charset="0"/>
                <a:cs typeface="Courier New" pitchFamily="49" charset="0"/>
              </a:rPr>
              <a:t>iter</a:t>
            </a:r>
            <a:r>
              <a:rPr lang="en-US" sz="1400" b="1" dirty="0">
                <a:solidFill>
                  <a:schemeClr val="bg1"/>
                </a:solidFill>
                <a:latin typeface="Courier New" pitchFamily="49" charset="0"/>
                <a:cs typeface="Courier New" pitchFamily="49" charset="0"/>
              </a:rPr>
              <a:t> &lt; </a:t>
            </a:r>
            <a:r>
              <a:rPr lang="en-US" sz="1400" b="1" dirty="0" err="1">
                <a:solidFill>
                  <a:schemeClr val="bg1"/>
                </a:solidFill>
                <a:latin typeface="Courier New" pitchFamily="49" charset="0"/>
                <a:cs typeface="Courier New" pitchFamily="49" charset="0"/>
              </a:rPr>
              <a:t>iter_max</a:t>
            </a:r>
            <a:r>
              <a:rPr lang="en-US" sz="1400" b="1" dirty="0">
                <a:solidFill>
                  <a:schemeClr val="bg1"/>
                </a:solidFill>
                <a:latin typeface="Courier New" pitchFamily="49" charset="0"/>
                <a:cs typeface="Courier New" pitchFamily="49" charset="0"/>
              </a:rPr>
              <a:t> ) {</a:t>
            </a:r>
          </a:p>
          <a:p>
            <a:r>
              <a:rPr lang="en-US" sz="1400" b="1" dirty="0">
                <a:solidFill>
                  <a:schemeClr val="bg1"/>
                </a:solidFill>
                <a:latin typeface="Courier New" pitchFamily="49" charset="0"/>
                <a:cs typeface="Courier New" pitchFamily="49" charset="0"/>
              </a:rPr>
              <a:t>  err=0.0;</a:t>
            </a:r>
          </a:p>
          <a:p>
            <a:endParaRPr lang="en-US" sz="1400" b="1" dirty="0">
              <a:solidFill>
                <a:schemeClr val="tx2">
                  <a:lumMod val="50000"/>
                </a:schemeClr>
              </a:solidFill>
              <a:latin typeface="Courier New" pitchFamily="49" charset="0"/>
              <a:cs typeface="Courier New" pitchFamily="49" charset="0"/>
            </a:endParaRPr>
          </a:p>
          <a:p>
            <a:r>
              <a:rPr lang="en-US" sz="1400" b="1" dirty="0">
                <a:solidFill>
                  <a:schemeClr val="tx2">
                    <a:lumMod val="60000"/>
                    <a:lumOff val="40000"/>
                  </a:schemeClr>
                </a:solidFill>
                <a:latin typeface="Courier New" pitchFamily="49" charset="0"/>
                <a:cs typeface="Courier New" pitchFamily="49" charset="0"/>
              </a:rPr>
              <a:t>#pragma acc parallel loop reduction(</a:t>
            </a:r>
            <a:r>
              <a:rPr lang="en-US" sz="1400" b="1" dirty="0" err="1">
                <a:solidFill>
                  <a:schemeClr val="tx2">
                    <a:lumMod val="60000"/>
                    <a:lumOff val="40000"/>
                  </a:schemeClr>
                </a:solidFill>
                <a:latin typeface="Courier New" pitchFamily="49" charset="0"/>
                <a:cs typeface="Courier New" pitchFamily="49" charset="0"/>
              </a:rPr>
              <a:t>max:err</a:t>
            </a:r>
            <a:r>
              <a:rPr lang="en-US" sz="1400" b="1" dirty="0">
                <a:solidFill>
                  <a:schemeClr val="tx2">
                    <a:lumMod val="60000"/>
                    <a:lumOff val="40000"/>
                  </a:schemeClr>
                </a:solidFill>
                <a:latin typeface="Courier New" pitchFamily="49" charset="0"/>
                <a:cs typeface="Courier New" pitchFamily="49" charset="0"/>
              </a:rPr>
              <a:t>) </a:t>
            </a:r>
            <a:r>
              <a:rPr lang="en-US" sz="1400" b="1" dirty="0" err="1">
                <a:solidFill>
                  <a:schemeClr val="tx2">
                    <a:lumMod val="60000"/>
                    <a:lumOff val="40000"/>
                  </a:schemeClr>
                </a:solidFill>
                <a:latin typeface="Courier New" pitchFamily="49" charset="0"/>
                <a:cs typeface="Courier New" pitchFamily="49" charset="0"/>
              </a:rPr>
              <a:t>copyin</a:t>
            </a:r>
            <a:r>
              <a:rPr lang="en-US" sz="1400" b="1" dirty="0">
                <a:solidFill>
                  <a:schemeClr val="tx2">
                    <a:lumMod val="60000"/>
                    <a:lumOff val="40000"/>
                  </a:schemeClr>
                </a:solidFill>
                <a:latin typeface="Courier New" pitchFamily="49" charset="0"/>
                <a:cs typeface="Courier New" pitchFamily="49" charset="0"/>
              </a:rPr>
              <a:t>(A[0:n*m]) copy(Anew[0:n*m])</a:t>
            </a:r>
          </a:p>
          <a:p>
            <a:r>
              <a:rPr lang="en-US" sz="1400" b="1" dirty="0">
                <a:solidFill>
                  <a:schemeClr val="bg1"/>
                </a:solidFill>
                <a:latin typeface="Courier New" pitchFamily="49" charset="0"/>
                <a:cs typeface="Courier New" pitchFamily="49" charset="0"/>
              </a:rPr>
              <a:t>  for( </a:t>
            </a:r>
            <a:r>
              <a:rPr lang="en-US" sz="1400" b="1" dirty="0" err="1">
                <a:solidFill>
                  <a:schemeClr val="bg1"/>
                </a:solidFill>
                <a:latin typeface="Courier New" pitchFamily="49" charset="0"/>
                <a:cs typeface="Courier New" pitchFamily="49" charset="0"/>
              </a:rPr>
              <a:t>int</a:t>
            </a:r>
            <a:r>
              <a:rPr lang="en-US" sz="1400" b="1" dirty="0">
                <a:solidFill>
                  <a:schemeClr val="bg1"/>
                </a:solidFill>
                <a:latin typeface="Courier New" pitchFamily="49" charset="0"/>
                <a:cs typeface="Courier New" pitchFamily="49" charset="0"/>
              </a:rPr>
              <a:t> j = 1; j &lt; n-1; </a:t>
            </a:r>
            <a:r>
              <a:rPr lang="en-US" sz="1400" b="1" dirty="0" err="1">
                <a:solidFill>
                  <a:schemeClr val="bg1"/>
                </a:solidFill>
                <a:latin typeface="Courier New" pitchFamily="49" charset="0"/>
                <a:cs typeface="Courier New" pitchFamily="49" charset="0"/>
              </a:rPr>
              <a:t>j++</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for(</a:t>
            </a:r>
            <a:r>
              <a:rPr lang="en-US" sz="1400" b="1" dirty="0" err="1">
                <a:solidFill>
                  <a:schemeClr val="bg1"/>
                </a:solidFill>
                <a:latin typeface="Courier New" pitchFamily="49" charset="0"/>
                <a:cs typeface="Courier New" pitchFamily="49" charset="0"/>
              </a:rPr>
              <a:t>int</a:t>
            </a:r>
            <a:r>
              <a:rPr lang="en-US" sz="1400" b="1" dirty="0">
                <a:solidFill>
                  <a:schemeClr val="bg1"/>
                </a:solidFill>
                <a:latin typeface="Courier New" pitchFamily="49" charset="0"/>
                <a:cs typeface="Courier New" pitchFamily="49" charset="0"/>
              </a:rPr>
              <a:t>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1;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&lt; m-1;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Anew[j][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0.25 * (A[j][i+1] + A[j][i-1] +</a:t>
            </a:r>
          </a:p>
          <a:p>
            <a:r>
              <a:rPr lang="en-US" sz="1400" b="1" dirty="0">
                <a:solidFill>
                  <a:schemeClr val="bg1"/>
                </a:solidFill>
                <a:latin typeface="Courier New" pitchFamily="49" charset="0"/>
                <a:cs typeface="Courier New" pitchFamily="49" charset="0"/>
              </a:rPr>
              <a:t>                           A[j-1][</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A[j+1][</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a:t>
            </a:r>
          </a:p>
          <a:p>
            <a:endParaRPr lang="en-US" sz="1400" b="1" dirty="0">
              <a:solidFill>
                <a:schemeClr val="bg1"/>
              </a:solidFill>
              <a:latin typeface="Courier New" pitchFamily="49" charset="0"/>
              <a:cs typeface="Courier New" pitchFamily="49" charset="0"/>
            </a:endParaRPr>
          </a:p>
          <a:p>
            <a:r>
              <a:rPr lang="en-US" sz="1400" b="1" dirty="0">
                <a:solidFill>
                  <a:schemeClr val="bg1"/>
                </a:solidFill>
                <a:latin typeface="Courier New" pitchFamily="49" charset="0"/>
                <a:cs typeface="Courier New" pitchFamily="49" charset="0"/>
              </a:rPr>
              <a:t>      err = max(err, abs(Anew[j][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A[j][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a:t>
            </a:r>
          </a:p>
          <a:p>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p>
          <a:p>
            <a:endParaRPr lang="en-US" sz="1400" b="1" dirty="0">
              <a:solidFill>
                <a:schemeClr val="bg1"/>
              </a:solidFill>
              <a:latin typeface="Courier New" pitchFamily="49" charset="0"/>
              <a:cs typeface="Courier New" pitchFamily="49" charset="0"/>
            </a:endParaRPr>
          </a:p>
          <a:p>
            <a:r>
              <a:rPr lang="en-US" sz="1400" b="1" dirty="0">
                <a:solidFill>
                  <a:schemeClr val="tx2">
                    <a:lumMod val="60000"/>
                    <a:lumOff val="40000"/>
                  </a:schemeClr>
                </a:solidFill>
                <a:latin typeface="Courier New" pitchFamily="49" charset="0"/>
                <a:cs typeface="Courier New" pitchFamily="49" charset="0"/>
              </a:rPr>
              <a:t>#pragma acc parallel loop </a:t>
            </a:r>
            <a:r>
              <a:rPr lang="en-US" sz="1400" b="1" dirty="0" err="1">
                <a:solidFill>
                  <a:schemeClr val="tx2">
                    <a:lumMod val="60000"/>
                    <a:lumOff val="40000"/>
                  </a:schemeClr>
                </a:solidFill>
                <a:latin typeface="Courier New" pitchFamily="49" charset="0"/>
                <a:cs typeface="Courier New" pitchFamily="49" charset="0"/>
              </a:rPr>
              <a:t>copyin</a:t>
            </a:r>
            <a:r>
              <a:rPr lang="en-US" sz="1400" b="1" dirty="0">
                <a:solidFill>
                  <a:schemeClr val="tx2">
                    <a:lumMod val="60000"/>
                    <a:lumOff val="40000"/>
                  </a:schemeClr>
                </a:solidFill>
                <a:latin typeface="Courier New" pitchFamily="49" charset="0"/>
                <a:cs typeface="Courier New" pitchFamily="49" charset="0"/>
              </a:rPr>
              <a:t>(Anew[0:n*m]) </a:t>
            </a:r>
            <a:r>
              <a:rPr lang="en-US" sz="1400" b="1" dirty="0" err="1">
                <a:solidFill>
                  <a:schemeClr val="tx2">
                    <a:lumMod val="60000"/>
                    <a:lumOff val="40000"/>
                  </a:schemeClr>
                </a:solidFill>
                <a:latin typeface="Courier New" pitchFamily="49" charset="0"/>
                <a:cs typeface="Courier New" pitchFamily="49" charset="0"/>
              </a:rPr>
              <a:t>copyout</a:t>
            </a:r>
            <a:r>
              <a:rPr lang="en-US" sz="1400" b="1" dirty="0">
                <a:solidFill>
                  <a:schemeClr val="tx2">
                    <a:lumMod val="60000"/>
                    <a:lumOff val="40000"/>
                  </a:schemeClr>
                </a:solidFill>
                <a:latin typeface="Courier New" pitchFamily="49" charset="0"/>
                <a:cs typeface="Courier New" pitchFamily="49" charset="0"/>
              </a:rPr>
              <a:t>(A[0:n*m])</a:t>
            </a:r>
          </a:p>
          <a:p>
            <a:r>
              <a:rPr lang="en-US" sz="1400" b="1" dirty="0">
                <a:solidFill>
                  <a:schemeClr val="bg1"/>
                </a:solidFill>
                <a:latin typeface="Courier New" pitchFamily="49" charset="0"/>
                <a:cs typeface="Courier New" pitchFamily="49" charset="0"/>
              </a:rPr>
              <a:t>  for( </a:t>
            </a:r>
            <a:r>
              <a:rPr lang="en-US" sz="1400" b="1" dirty="0" err="1">
                <a:solidFill>
                  <a:schemeClr val="bg1"/>
                </a:solidFill>
                <a:latin typeface="Courier New" pitchFamily="49" charset="0"/>
                <a:cs typeface="Courier New" pitchFamily="49" charset="0"/>
              </a:rPr>
              <a:t>int</a:t>
            </a:r>
            <a:r>
              <a:rPr lang="en-US" sz="1400" b="1" dirty="0">
                <a:solidFill>
                  <a:schemeClr val="bg1"/>
                </a:solidFill>
                <a:latin typeface="Courier New" pitchFamily="49" charset="0"/>
                <a:cs typeface="Courier New" pitchFamily="49" charset="0"/>
              </a:rPr>
              <a:t> j = 1; j &lt; n-1; </a:t>
            </a:r>
            <a:r>
              <a:rPr lang="en-US" sz="1400" b="1" dirty="0" err="1">
                <a:solidFill>
                  <a:schemeClr val="bg1"/>
                </a:solidFill>
                <a:latin typeface="Courier New" pitchFamily="49" charset="0"/>
                <a:cs typeface="Courier New" pitchFamily="49" charset="0"/>
              </a:rPr>
              <a:t>j++</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for( </a:t>
            </a:r>
            <a:r>
              <a:rPr lang="en-US" sz="1400" b="1" dirty="0" err="1">
                <a:solidFill>
                  <a:schemeClr val="bg1"/>
                </a:solidFill>
                <a:latin typeface="Courier New" pitchFamily="49" charset="0"/>
                <a:cs typeface="Courier New" pitchFamily="49" charset="0"/>
              </a:rPr>
              <a:t>int</a:t>
            </a:r>
            <a:r>
              <a:rPr lang="en-US" sz="1400" b="1" dirty="0">
                <a:solidFill>
                  <a:schemeClr val="bg1"/>
                </a:solidFill>
                <a:latin typeface="Courier New" pitchFamily="49" charset="0"/>
                <a:cs typeface="Courier New" pitchFamily="49" charset="0"/>
              </a:rPr>
              <a:t>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1;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&lt; m-1;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a:t>
            </a:r>
          </a:p>
          <a:p>
            <a:r>
              <a:rPr lang="en-US" sz="1400" b="1" dirty="0">
                <a:solidFill>
                  <a:schemeClr val="bg1"/>
                </a:solidFill>
                <a:latin typeface="Courier New" pitchFamily="49" charset="0"/>
                <a:cs typeface="Courier New" pitchFamily="49" charset="0"/>
              </a:rPr>
              <a:t>      A[j][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Anew[j][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r>
              <a:rPr lang="en-US" sz="1400" b="1" dirty="0" err="1">
                <a:solidFill>
                  <a:schemeClr val="bg1"/>
                </a:solidFill>
                <a:latin typeface="Courier New" pitchFamily="49" charset="0"/>
                <a:cs typeface="Courier New" pitchFamily="49" charset="0"/>
              </a:rPr>
              <a:t>iter</a:t>
            </a:r>
            <a:r>
              <a:rPr lang="en-US" sz="1400" b="1" dirty="0">
                <a:solidFill>
                  <a:schemeClr val="bg1"/>
                </a:solidFill>
                <a:latin typeface="Courier New" pitchFamily="49" charset="0"/>
                <a:cs typeface="Courier New" pitchFamily="49" charset="0"/>
              </a:rPr>
              <a:t>++;</a:t>
            </a:r>
          </a:p>
          <a:p>
            <a:r>
              <a:rPr lang="en-US" sz="1400" b="1" dirty="0">
                <a:solidFill>
                  <a:schemeClr val="bg1"/>
                </a:solidFill>
                <a:latin typeface="Courier New" pitchFamily="49" charset="0"/>
                <a:cs typeface="Courier New" pitchFamily="49" charset="0"/>
              </a:rPr>
              <a:t>}</a:t>
            </a:r>
          </a:p>
        </p:txBody>
      </p:sp>
      <p:grpSp>
        <p:nvGrpSpPr>
          <p:cNvPr id="12" name="Group 11"/>
          <p:cNvGrpSpPr/>
          <p:nvPr>
            <p:custDataLst>
              <p:tags r:id="rId3"/>
            </p:custDataLst>
          </p:nvPr>
        </p:nvGrpSpPr>
        <p:grpSpPr>
          <a:xfrm>
            <a:off x="6973805" y="549292"/>
            <a:ext cx="3246955" cy="1846628"/>
            <a:chOff x="5520312" y="680708"/>
            <a:chExt cx="3202589" cy="657985"/>
          </a:xfrm>
          <a:solidFill>
            <a:schemeClr val="tx2"/>
          </a:solidFill>
        </p:grpSpPr>
        <p:sp>
          <p:nvSpPr>
            <p:cNvPr id="16" name="Rounded Rectangle 15"/>
            <p:cNvSpPr/>
            <p:nvPr>
              <p:custDataLst>
                <p:tags r:id="rId4"/>
              </p:custDataLst>
            </p:nvPr>
          </p:nvSpPr>
          <p:spPr>
            <a:xfrm>
              <a:off x="6042107" y="680708"/>
              <a:ext cx="2680794" cy="657985"/>
            </a:xfrm>
            <a:prstGeom prst="roundRect">
              <a:avLst>
                <a:gd name="adj" fmla="val 6245"/>
              </a:avLst>
            </a:prstGeom>
            <a:grpFill/>
            <a:ln>
              <a:solidFill>
                <a:srgbClr val="0C4E9B"/>
              </a:solidFill>
            </a:ln>
          </p:spPr>
          <p:style>
            <a:lnRef idx="3">
              <a:schemeClr val="lt1"/>
            </a:lnRef>
            <a:fillRef idx="1">
              <a:schemeClr val="accent1"/>
            </a:fillRef>
            <a:effectRef idx="1">
              <a:schemeClr val="accent1"/>
            </a:effectRef>
            <a:fontRef idx="minor">
              <a:schemeClr val="lt1"/>
            </a:fontRef>
          </p:style>
          <p:txBody>
            <a:bodyPr rtlCol="0" anchor="ct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tabLst>
                  <a:tab pos="616859" algn="l"/>
                  <a:tab pos="1233716" algn="l"/>
                  <a:tab pos="1850574" algn="l"/>
                  <a:tab pos="2467433" algn="l"/>
                  <a:tab pos="3084292" algn="l"/>
                </a:tabLst>
              </a:pPr>
              <a:r>
                <a:rPr lang="en-US" sz="1600" b="1" dirty="0">
                  <a:solidFill>
                    <a:schemeClr val="tx1"/>
                  </a:solidFill>
                  <a:ea typeface="DejaVu Sans" charset="0"/>
                  <a:cs typeface="DejaVu Sans" charset="0"/>
                </a:rPr>
                <a:t>Copy A to/from the accelerator only when needed.</a:t>
              </a:r>
            </a:p>
            <a:p>
              <a:pPr algn="ctr">
                <a:tabLst>
                  <a:tab pos="616859" algn="l"/>
                  <a:tab pos="1233716" algn="l"/>
                  <a:tab pos="1850574" algn="l"/>
                  <a:tab pos="2467433" algn="l"/>
                  <a:tab pos="3084292" algn="l"/>
                </a:tabLst>
              </a:pPr>
              <a:endParaRPr lang="en-US" sz="1600" b="1" dirty="0">
                <a:solidFill>
                  <a:schemeClr val="tx1"/>
                </a:solidFill>
                <a:ea typeface="DejaVu Sans" charset="0"/>
                <a:cs typeface="DejaVu Sans" charset="0"/>
              </a:endParaRPr>
            </a:p>
            <a:p>
              <a:pPr algn="ctr">
                <a:tabLst>
                  <a:tab pos="616859" algn="l"/>
                  <a:tab pos="1233716" algn="l"/>
                  <a:tab pos="1850574" algn="l"/>
                  <a:tab pos="2467433" algn="l"/>
                  <a:tab pos="3084292" algn="l"/>
                </a:tabLst>
              </a:pPr>
              <a:r>
                <a:rPr lang="en-US" sz="1600" b="1" dirty="0">
                  <a:solidFill>
                    <a:schemeClr val="tx1"/>
                  </a:solidFill>
                  <a:ea typeface="DejaVu Sans" charset="0"/>
                  <a:cs typeface="DejaVu Sans" charset="0"/>
                </a:rPr>
                <a:t>Copy initial condition of Anew, but not final value </a:t>
              </a:r>
            </a:p>
          </p:txBody>
        </p:sp>
        <p:sp>
          <p:nvSpPr>
            <p:cNvPr id="17" name="AutoShape 14"/>
            <p:cNvSpPr>
              <a:spLocks noChangeArrowheads="1"/>
            </p:cNvSpPr>
            <p:nvPr>
              <p:custDataLst>
                <p:tags r:id="rId5"/>
              </p:custDataLst>
            </p:nvPr>
          </p:nvSpPr>
          <p:spPr bwMode="auto">
            <a:xfrm rot="5400000" flipV="1">
              <a:off x="5524833" y="826487"/>
              <a:ext cx="169240" cy="178281"/>
            </a:xfrm>
            <a:prstGeom prst="triangle">
              <a:avLst/>
            </a:prstGeom>
            <a:grpFill/>
            <a:ln>
              <a:solidFill>
                <a:srgbClr val="0C4E9B"/>
              </a:solidFill>
              <a:headEnd/>
              <a:tailEnd/>
            </a:ln>
          </p:spPr>
          <p:style>
            <a:lnRef idx="3">
              <a:schemeClr val="lt1"/>
            </a:lnRef>
            <a:fillRef idx="1">
              <a:schemeClr val="accent1"/>
            </a:fillRef>
            <a:effectRef idx="1">
              <a:schemeClr val="accent1"/>
            </a:effectRef>
            <a:fontRef idx="minor">
              <a:schemeClr val="lt1"/>
            </a:fontRef>
          </p:style>
          <p:txBody>
            <a:bodyPr wrap="none" anchor="ct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endParaRPr lang="en-US" b="1">
                <a:solidFill>
                  <a:srgbClr val="000000"/>
                </a:solidFill>
                <a:latin typeface="Arial" charset="0"/>
                <a:ea typeface="MS PGothic" pitchFamily="34" charset="-128"/>
              </a:endParaRPr>
            </a:p>
          </p:txBody>
        </p:sp>
      </p:grpSp>
    </p:spTree>
    <p:extLst>
      <p:ext uri="{BB962C8B-B14F-4D97-AF65-F5344CB8AC3E}">
        <p14:creationId xmlns:p14="http://schemas.microsoft.com/office/powerpoint/2010/main" val="2962332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a:xfrm>
            <a:off x="520981" y="281527"/>
            <a:ext cx="9976104" cy="535531"/>
          </a:xfrm>
        </p:spPr>
        <p:txBody>
          <a:bodyPr/>
          <a:lstStyle/>
          <a:p>
            <a:r>
              <a:rPr lang="en-US" sz="3200"/>
              <a:t>Rebuild the Code</a:t>
            </a:r>
          </a:p>
        </p:txBody>
      </p:sp>
      <p:sp>
        <p:nvSpPr>
          <p:cNvPr id="4" name="TextBox 3"/>
          <p:cNvSpPr txBox="1"/>
          <p:nvPr>
            <p:custDataLst>
              <p:tags r:id="rId2"/>
            </p:custDataLst>
          </p:nvPr>
        </p:nvSpPr>
        <p:spPr>
          <a:xfrm>
            <a:off x="959667" y="952500"/>
            <a:ext cx="9098733" cy="3323926"/>
          </a:xfrm>
          <a:prstGeom prst="rect">
            <a:avLst/>
          </a:prstGeom>
          <a:noFill/>
        </p:spPr>
        <p:txBody>
          <a:bodyPr wrap="square" lIns="91386" tIns="45690" rIns="91386" bIns="45690" rtlCol="0">
            <a:spAutoFit/>
          </a:bodyPr>
          <a:lstStyle/>
          <a:p>
            <a:r>
              <a:rPr lang="en-US" sz="1400" b="1" dirty="0" err="1">
                <a:solidFill>
                  <a:schemeClr val="bg1"/>
                </a:solidFill>
                <a:latin typeface="Courier New" pitchFamily="49" charset="0"/>
                <a:cs typeface="Courier New" pitchFamily="49" charset="0"/>
              </a:rPr>
              <a:t>pgcc</a:t>
            </a:r>
            <a:r>
              <a:rPr lang="en-US" sz="1400" b="1" dirty="0">
                <a:solidFill>
                  <a:schemeClr val="bg1"/>
                </a:solidFill>
                <a:latin typeface="Courier New" pitchFamily="49" charset="0"/>
                <a:cs typeface="Courier New" pitchFamily="49" charset="0"/>
              </a:rPr>
              <a:t> -fast -ta=tesla -</a:t>
            </a:r>
            <a:r>
              <a:rPr lang="en-US" sz="1400" b="1" dirty="0" err="1">
                <a:solidFill>
                  <a:schemeClr val="bg1"/>
                </a:solidFill>
                <a:latin typeface="Courier New" pitchFamily="49" charset="0"/>
                <a:cs typeface="Courier New" pitchFamily="49" charset="0"/>
              </a:rPr>
              <a:t>Minfo</a:t>
            </a:r>
            <a:r>
              <a:rPr lang="en-US" sz="1400" b="1" dirty="0">
                <a:solidFill>
                  <a:schemeClr val="bg1"/>
                </a:solidFill>
                <a:latin typeface="Courier New" pitchFamily="49" charset="0"/>
                <a:cs typeface="Courier New" pitchFamily="49" charset="0"/>
              </a:rPr>
              <a:t>=accel laplace2d_uvm.c</a:t>
            </a:r>
          </a:p>
          <a:p>
            <a:r>
              <a:rPr lang="en-US" sz="1400" b="1" dirty="0">
                <a:solidFill>
                  <a:schemeClr val="bg1"/>
                </a:solidFill>
                <a:latin typeface="Courier New" pitchFamily="49" charset="0"/>
                <a:cs typeface="Courier New" pitchFamily="49" charset="0"/>
              </a:rPr>
              <a:t>main:</a:t>
            </a:r>
          </a:p>
          <a:p>
            <a:r>
              <a:rPr lang="en-US" sz="1400" b="1" dirty="0">
                <a:solidFill>
                  <a:srgbClr val="FF5400"/>
                </a:solidFill>
                <a:latin typeface="Courier New" pitchFamily="49" charset="0"/>
                <a:cs typeface="Courier New" pitchFamily="49" charset="0"/>
              </a:rPr>
              <a:t>     60, Generating copy(A[:m*n])</a:t>
            </a:r>
          </a:p>
          <a:p>
            <a:r>
              <a:rPr lang="en-US" sz="1400" b="1" dirty="0">
                <a:solidFill>
                  <a:srgbClr val="FF5400"/>
                </a:solidFill>
                <a:latin typeface="Courier New" pitchFamily="49" charset="0"/>
                <a:cs typeface="Courier New" pitchFamily="49" charset="0"/>
              </a:rPr>
              <a:t>         Generating </a:t>
            </a:r>
            <a:r>
              <a:rPr lang="en-US" sz="1400" b="1" dirty="0" err="1">
                <a:solidFill>
                  <a:srgbClr val="FF5400"/>
                </a:solidFill>
                <a:latin typeface="Courier New" pitchFamily="49" charset="0"/>
                <a:cs typeface="Courier New" pitchFamily="49" charset="0"/>
              </a:rPr>
              <a:t>copyin</a:t>
            </a:r>
            <a:r>
              <a:rPr lang="en-US" sz="1400" b="1" dirty="0">
                <a:solidFill>
                  <a:srgbClr val="FF5400"/>
                </a:solidFill>
                <a:latin typeface="Courier New" pitchFamily="49" charset="0"/>
                <a:cs typeface="Courier New" pitchFamily="49" charset="0"/>
              </a:rPr>
              <a:t>(Anew[:m*n])</a:t>
            </a:r>
          </a:p>
          <a:p>
            <a:r>
              <a:rPr lang="en-US" sz="1400" b="1" dirty="0">
                <a:solidFill>
                  <a:schemeClr val="bg1"/>
                </a:solidFill>
                <a:latin typeface="Courier New" pitchFamily="49" charset="0"/>
                <a:cs typeface="Courier New" pitchFamily="49" charset="0"/>
              </a:rPr>
              <a:t>     </a:t>
            </a:r>
            <a:r>
              <a:rPr lang="en-US" sz="1400" b="1" dirty="0">
                <a:solidFill>
                  <a:srgbClr val="0C4E9B"/>
                </a:solidFill>
                <a:latin typeface="Courier New" pitchFamily="49" charset="0"/>
                <a:cs typeface="Courier New" pitchFamily="49" charset="0"/>
              </a:rPr>
              <a:t>64, Accelerator kernel generated</a:t>
            </a:r>
          </a:p>
          <a:p>
            <a:r>
              <a:rPr lang="en-US" sz="1400" b="1" dirty="0">
                <a:solidFill>
                  <a:schemeClr val="bg1"/>
                </a:solidFill>
                <a:latin typeface="Courier New" pitchFamily="49" charset="0"/>
                <a:cs typeface="Courier New" pitchFamily="49" charset="0"/>
              </a:rPr>
              <a:t>         Generating Tesla code</a:t>
            </a:r>
          </a:p>
          <a:p>
            <a:r>
              <a:rPr lang="en-US" sz="1400" b="1" dirty="0">
                <a:solidFill>
                  <a:schemeClr val="bg1"/>
                </a:solidFill>
                <a:latin typeface="Courier New" pitchFamily="49" charset="0"/>
                <a:cs typeface="Courier New" pitchFamily="49" charset="0"/>
              </a:rPr>
              <a:t>         64, Generating reduction(</a:t>
            </a:r>
            <a:r>
              <a:rPr lang="en-US" sz="1400" b="1" dirty="0" err="1">
                <a:solidFill>
                  <a:schemeClr val="bg1"/>
                </a:solidFill>
                <a:latin typeface="Courier New" pitchFamily="49" charset="0"/>
                <a:cs typeface="Courier New" pitchFamily="49" charset="0"/>
              </a:rPr>
              <a:t>max:error</a:t>
            </a:r>
            <a:r>
              <a:rPr lang="en-US" sz="1400" b="1" dirty="0">
                <a:solidFill>
                  <a:schemeClr val="bg1"/>
                </a:solidFill>
                <a:latin typeface="Courier New" pitchFamily="49" charset="0"/>
                <a:cs typeface="Courier New" pitchFamily="49" charset="0"/>
              </a:rPr>
              <a:t>)</a:t>
            </a:r>
          </a:p>
          <a:p>
            <a:r>
              <a:rPr lang="en-US" sz="1400" b="1" dirty="0">
                <a:solidFill>
                  <a:schemeClr val="bg1"/>
                </a:solidFill>
                <a:latin typeface="Courier New" pitchFamily="49" charset="0"/>
                <a:cs typeface="Courier New" pitchFamily="49" charset="0"/>
              </a:rPr>
              <a:t>         65, #pragma </a:t>
            </a:r>
            <a:r>
              <a:rPr lang="en-US" sz="1400" b="1" dirty="0" err="1">
                <a:solidFill>
                  <a:schemeClr val="bg1"/>
                </a:solidFill>
                <a:latin typeface="Courier New" pitchFamily="49" charset="0"/>
                <a:cs typeface="Courier New" pitchFamily="49" charset="0"/>
              </a:rPr>
              <a:t>acc</a:t>
            </a:r>
            <a:r>
              <a:rPr lang="en-US" sz="1400" b="1" dirty="0">
                <a:solidFill>
                  <a:schemeClr val="bg1"/>
                </a:solidFill>
                <a:latin typeface="Courier New" pitchFamily="49" charset="0"/>
                <a:cs typeface="Courier New" pitchFamily="49" charset="0"/>
              </a:rPr>
              <a:t> loop gang /* </a:t>
            </a:r>
            <a:r>
              <a:rPr lang="en-US" sz="1400" b="1" dirty="0" err="1">
                <a:solidFill>
                  <a:schemeClr val="bg1"/>
                </a:solidFill>
                <a:latin typeface="Courier New" pitchFamily="49" charset="0"/>
                <a:cs typeface="Courier New" pitchFamily="49" charset="0"/>
              </a:rPr>
              <a:t>blockIdx.x</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67, #pragma </a:t>
            </a:r>
            <a:r>
              <a:rPr lang="en-US" sz="1400" b="1" dirty="0" err="1">
                <a:solidFill>
                  <a:schemeClr val="bg1"/>
                </a:solidFill>
                <a:latin typeface="Courier New" pitchFamily="49" charset="0"/>
                <a:cs typeface="Courier New" pitchFamily="49" charset="0"/>
              </a:rPr>
              <a:t>acc</a:t>
            </a:r>
            <a:r>
              <a:rPr lang="en-US" sz="1400" b="1" dirty="0">
                <a:solidFill>
                  <a:schemeClr val="bg1"/>
                </a:solidFill>
                <a:latin typeface="Courier New" pitchFamily="49" charset="0"/>
                <a:cs typeface="Courier New" pitchFamily="49" charset="0"/>
              </a:rPr>
              <a:t> loop vector(128) /* </a:t>
            </a:r>
            <a:r>
              <a:rPr lang="en-US" sz="1400" b="1" dirty="0" err="1">
                <a:solidFill>
                  <a:schemeClr val="bg1"/>
                </a:solidFill>
                <a:latin typeface="Courier New" pitchFamily="49" charset="0"/>
                <a:cs typeface="Courier New" pitchFamily="49" charset="0"/>
              </a:rPr>
              <a:t>threadIdx.x</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67, Loop is parallelizable</a:t>
            </a:r>
          </a:p>
          <a:p>
            <a:r>
              <a:rPr lang="en-US" sz="1400" b="1" dirty="0">
                <a:solidFill>
                  <a:schemeClr val="bg1"/>
                </a:solidFill>
                <a:latin typeface="Courier New" pitchFamily="49" charset="0"/>
                <a:cs typeface="Courier New" pitchFamily="49" charset="0"/>
              </a:rPr>
              <a:t>     </a:t>
            </a:r>
            <a:r>
              <a:rPr lang="en-US" sz="1400" b="1" dirty="0">
                <a:solidFill>
                  <a:srgbClr val="0C4E9B"/>
                </a:solidFill>
                <a:latin typeface="Courier New" pitchFamily="49" charset="0"/>
                <a:cs typeface="Courier New" pitchFamily="49" charset="0"/>
              </a:rPr>
              <a:t>75, Accelerator kernel generated</a:t>
            </a:r>
          </a:p>
          <a:p>
            <a:r>
              <a:rPr lang="en-US" sz="1400" b="1" dirty="0">
                <a:solidFill>
                  <a:schemeClr val="bg1"/>
                </a:solidFill>
                <a:latin typeface="Courier New" pitchFamily="49" charset="0"/>
                <a:cs typeface="Courier New" pitchFamily="49" charset="0"/>
              </a:rPr>
              <a:t>         Generating Tesla code</a:t>
            </a:r>
          </a:p>
          <a:p>
            <a:r>
              <a:rPr lang="en-US" sz="1400" b="1" dirty="0">
                <a:solidFill>
                  <a:schemeClr val="bg1"/>
                </a:solidFill>
                <a:latin typeface="Courier New" pitchFamily="49" charset="0"/>
                <a:cs typeface="Courier New" pitchFamily="49" charset="0"/>
              </a:rPr>
              <a:t>         76, #pragma </a:t>
            </a:r>
            <a:r>
              <a:rPr lang="en-US" sz="1400" b="1" dirty="0" err="1">
                <a:solidFill>
                  <a:schemeClr val="bg1"/>
                </a:solidFill>
                <a:latin typeface="Courier New" pitchFamily="49" charset="0"/>
                <a:cs typeface="Courier New" pitchFamily="49" charset="0"/>
              </a:rPr>
              <a:t>acc</a:t>
            </a:r>
            <a:r>
              <a:rPr lang="en-US" sz="1400" b="1" dirty="0">
                <a:solidFill>
                  <a:schemeClr val="bg1"/>
                </a:solidFill>
                <a:latin typeface="Courier New" pitchFamily="49" charset="0"/>
                <a:cs typeface="Courier New" pitchFamily="49" charset="0"/>
              </a:rPr>
              <a:t> loop gang /* </a:t>
            </a:r>
            <a:r>
              <a:rPr lang="en-US" sz="1400" b="1" dirty="0" err="1">
                <a:solidFill>
                  <a:schemeClr val="bg1"/>
                </a:solidFill>
                <a:latin typeface="Courier New" pitchFamily="49" charset="0"/>
                <a:cs typeface="Courier New" pitchFamily="49" charset="0"/>
              </a:rPr>
              <a:t>blockIdx.x</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78, #pragma </a:t>
            </a:r>
            <a:r>
              <a:rPr lang="en-US" sz="1400" b="1" dirty="0" err="1">
                <a:solidFill>
                  <a:schemeClr val="bg1"/>
                </a:solidFill>
                <a:latin typeface="Courier New" pitchFamily="49" charset="0"/>
                <a:cs typeface="Courier New" pitchFamily="49" charset="0"/>
              </a:rPr>
              <a:t>acc</a:t>
            </a:r>
            <a:r>
              <a:rPr lang="en-US" sz="1400" b="1" dirty="0">
                <a:solidFill>
                  <a:schemeClr val="bg1"/>
                </a:solidFill>
                <a:latin typeface="Courier New" pitchFamily="49" charset="0"/>
                <a:cs typeface="Courier New" pitchFamily="49" charset="0"/>
              </a:rPr>
              <a:t> loop vector(128) /* </a:t>
            </a:r>
            <a:r>
              <a:rPr lang="en-US" sz="1400" b="1" dirty="0" err="1">
                <a:solidFill>
                  <a:schemeClr val="bg1"/>
                </a:solidFill>
                <a:latin typeface="Courier New" pitchFamily="49" charset="0"/>
                <a:cs typeface="Courier New" pitchFamily="49" charset="0"/>
              </a:rPr>
              <a:t>threadIdx.x</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78, Loop is parallelizable</a:t>
            </a:r>
          </a:p>
        </p:txBody>
      </p:sp>
      <p:grpSp>
        <p:nvGrpSpPr>
          <p:cNvPr id="12" name="Group 11"/>
          <p:cNvGrpSpPr/>
          <p:nvPr>
            <p:custDataLst>
              <p:tags r:id="rId3"/>
            </p:custDataLst>
          </p:nvPr>
        </p:nvGrpSpPr>
        <p:grpSpPr>
          <a:xfrm>
            <a:off x="6994587" y="801570"/>
            <a:ext cx="3246955" cy="1392990"/>
            <a:chOff x="5520312" y="680708"/>
            <a:chExt cx="3202589" cy="496346"/>
          </a:xfrm>
          <a:solidFill>
            <a:schemeClr val="tx2"/>
          </a:solidFill>
        </p:grpSpPr>
        <p:sp>
          <p:nvSpPr>
            <p:cNvPr id="16" name="Rounded Rectangle 15"/>
            <p:cNvSpPr/>
            <p:nvPr>
              <p:custDataLst>
                <p:tags r:id="rId4"/>
              </p:custDataLst>
            </p:nvPr>
          </p:nvSpPr>
          <p:spPr>
            <a:xfrm>
              <a:off x="6042107" y="680708"/>
              <a:ext cx="2680794" cy="496346"/>
            </a:xfrm>
            <a:prstGeom prst="roundRect">
              <a:avLst>
                <a:gd name="adj" fmla="val 6245"/>
              </a:avLst>
            </a:prstGeom>
            <a:grpFill/>
            <a:ln/>
          </p:spPr>
          <p:style>
            <a:lnRef idx="3">
              <a:schemeClr val="lt1"/>
            </a:lnRef>
            <a:fillRef idx="1">
              <a:schemeClr val="accent1"/>
            </a:fillRef>
            <a:effectRef idx="1">
              <a:schemeClr val="accent1"/>
            </a:effectRef>
            <a:fontRef idx="minor">
              <a:schemeClr val="lt1"/>
            </a:fontRef>
          </p:style>
          <p:txBody>
            <a:bodyPr rtlCol="0" anchor="ct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tabLst>
                  <a:tab pos="616859" algn="l"/>
                  <a:tab pos="1233716" algn="l"/>
                  <a:tab pos="1850574" algn="l"/>
                  <a:tab pos="2467433" algn="l"/>
                  <a:tab pos="3084292" algn="l"/>
                </a:tabLst>
              </a:pPr>
              <a:r>
                <a:rPr lang="en-US" sz="1600" b="1">
                  <a:solidFill>
                    <a:schemeClr val="tx1"/>
                  </a:solidFill>
                  <a:ea typeface="DejaVu Sans" charset="0"/>
                  <a:cs typeface="DejaVu Sans" charset="0"/>
                </a:rPr>
                <a:t>Now data movement only happens at our data region.</a:t>
              </a:r>
            </a:p>
          </p:txBody>
        </p:sp>
        <p:sp>
          <p:nvSpPr>
            <p:cNvPr id="17" name="AutoShape 14"/>
            <p:cNvSpPr>
              <a:spLocks noChangeArrowheads="1"/>
            </p:cNvSpPr>
            <p:nvPr>
              <p:custDataLst>
                <p:tags r:id="rId5"/>
              </p:custDataLst>
            </p:nvPr>
          </p:nvSpPr>
          <p:spPr bwMode="auto">
            <a:xfrm rot="5400000" flipV="1">
              <a:off x="5524833" y="826487"/>
              <a:ext cx="169240" cy="178281"/>
            </a:xfrm>
            <a:prstGeom prst="triangle">
              <a:avLst/>
            </a:prstGeom>
            <a:grpFill/>
            <a:ln>
              <a:headEnd/>
              <a:tailEnd/>
            </a:ln>
          </p:spPr>
          <p:style>
            <a:lnRef idx="3">
              <a:schemeClr val="lt1"/>
            </a:lnRef>
            <a:fillRef idx="1">
              <a:schemeClr val="accent1"/>
            </a:fillRef>
            <a:effectRef idx="1">
              <a:schemeClr val="accent1"/>
            </a:effectRef>
            <a:fontRef idx="minor">
              <a:schemeClr val="lt1"/>
            </a:fontRef>
          </p:style>
          <p:txBody>
            <a:bodyPr wrap="none" anchor="ct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endParaRPr lang="en-US" b="1">
                <a:solidFill>
                  <a:srgbClr val="000000"/>
                </a:solidFill>
                <a:latin typeface="Arial" charset="0"/>
                <a:ea typeface="MS PGothic" pitchFamily="34" charset="-128"/>
              </a:endParaRPr>
            </a:p>
          </p:txBody>
        </p:sp>
      </p:grpSp>
    </p:spTree>
    <p:extLst>
      <p:ext uri="{BB962C8B-B14F-4D97-AF65-F5344CB8AC3E}">
        <p14:creationId xmlns:p14="http://schemas.microsoft.com/office/powerpoint/2010/main" val="472069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4E9C4B9-7892-4CCD-86BE-8453E86749FA}"/>
              </a:ext>
            </a:extLst>
          </p:cNvPr>
          <p:cNvSpPr>
            <a:spLocks noGrp="1"/>
          </p:cNvSpPr>
          <p:nvPr>
            <p:ph type="title"/>
          </p:nvPr>
        </p:nvSpPr>
        <p:spPr/>
        <p:txBody>
          <a:bodyPr/>
          <a:lstStyle/>
          <a:p>
            <a:r>
              <a:rPr lang="en-US" dirty="0"/>
              <a:t>OpenACC Speed-up</a:t>
            </a:r>
          </a:p>
        </p:txBody>
      </p:sp>
      <p:graphicFrame>
        <p:nvGraphicFramePr>
          <p:cNvPr id="7" name="Content Placeholder 6">
            <a:extLst>
              <a:ext uri="{FF2B5EF4-FFF2-40B4-BE49-F238E27FC236}">
                <a16:creationId xmlns:a16="http://schemas.microsoft.com/office/drawing/2014/main" id="{0895A406-DFE6-47E9-B648-6F9BDC7779F7}"/>
              </a:ext>
            </a:extLst>
          </p:cNvPr>
          <p:cNvGraphicFramePr>
            <a:graphicFrameLocks noGrp="1"/>
          </p:cNvGraphicFramePr>
          <p:nvPr>
            <p:ph idx="1"/>
            <p:extLst>
              <p:ext uri="{D42A27DB-BD31-4B8C-83A1-F6EECF244321}">
                <p14:modId xmlns:p14="http://schemas.microsoft.com/office/powerpoint/2010/main" val="2105974234"/>
              </p:ext>
            </p:extLst>
          </p:nvPr>
        </p:nvGraphicFramePr>
        <p:xfrm>
          <a:off x="438150" y="1406237"/>
          <a:ext cx="9948863" cy="460721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391247571"/>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6F187FE-A001-4438-963E-411391F5E24E}"/>
              </a:ext>
            </a:extLst>
          </p:cNvPr>
          <p:cNvSpPr>
            <a:spLocks noGrp="1"/>
          </p:cNvSpPr>
          <p:nvPr>
            <p:ph type="title"/>
          </p:nvPr>
        </p:nvSpPr>
        <p:spPr/>
        <p:txBody>
          <a:bodyPr/>
          <a:lstStyle/>
          <a:p>
            <a:r>
              <a:rPr lang="en-US" dirty="0"/>
              <a:t>What we’ve Learned So Far</a:t>
            </a:r>
          </a:p>
        </p:txBody>
      </p:sp>
      <p:sp>
        <p:nvSpPr>
          <p:cNvPr id="5" name="Content Placeholder 4">
            <a:extLst>
              <a:ext uri="{FF2B5EF4-FFF2-40B4-BE49-F238E27FC236}">
                <a16:creationId xmlns:a16="http://schemas.microsoft.com/office/drawing/2014/main" id="{5BCEF003-8380-4B34-850B-C6609D726506}"/>
              </a:ext>
            </a:extLst>
          </p:cNvPr>
          <p:cNvSpPr>
            <a:spLocks noGrp="1"/>
          </p:cNvSpPr>
          <p:nvPr>
            <p:ph idx="1"/>
          </p:nvPr>
        </p:nvSpPr>
        <p:spPr/>
        <p:txBody>
          <a:bodyPr/>
          <a:lstStyle/>
          <a:p>
            <a:r>
              <a:rPr lang="en-US" dirty="0"/>
              <a:t>CUDA Unified (Managed) Memory is a powerful porting tool</a:t>
            </a:r>
          </a:p>
          <a:p>
            <a:r>
              <a:rPr lang="en-US" dirty="0"/>
              <a:t>GPU programming without managed memory often requires data shaping</a:t>
            </a:r>
          </a:p>
          <a:p>
            <a:r>
              <a:rPr lang="en-US" dirty="0"/>
              <a:t>Moving data at each loop is often inefficient</a:t>
            </a:r>
          </a:p>
          <a:p>
            <a:r>
              <a:rPr lang="en-US" dirty="0"/>
              <a:t>The OpenACC Data region can decouple data movement and computation</a:t>
            </a:r>
          </a:p>
        </p:txBody>
      </p:sp>
      <p:sp>
        <p:nvSpPr>
          <p:cNvPr id="6" name="Text Placeholder 5">
            <a:extLst>
              <a:ext uri="{FF2B5EF4-FFF2-40B4-BE49-F238E27FC236}">
                <a16:creationId xmlns:a16="http://schemas.microsoft.com/office/drawing/2014/main" id="{5E7B8BAA-A24B-4CCD-870E-D842EB3CBDB8}"/>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1128163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1A31F-4F05-458C-A46C-13EE00B0B7A9}"/>
              </a:ext>
            </a:extLst>
          </p:cNvPr>
          <p:cNvSpPr>
            <a:spLocks noGrp="1"/>
          </p:cNvSpPr>
          <p:nvPr>
            <p:ph type="title"/>
          </p:nvPr>
        </p:nvSpPr>
        <p:spPr/>
        <p:txBody>
          <a:bodyPr/>
          <a:lstStyle/>
          <a:p>
            <a:r>
              <a:rPr lang="en-US" dirty="0"/>
              <a:t>Data synchronization</a:t>
            </a:r>
          </a:p>
        </p:txBody>
      </p:sp>
    </p:spTree>
    <p:extLst>
      <p:ext uri="{BB962C8B-B14F-4D97-AF65-F5344CB8AC3E}">
        <p14:creationId xmlns:p14="http://schemas.microsoft.com/office/powerpoint/2010/main" val="3281821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2602CC5-7224-4063-86D1-E50F705C5B33}"/>
              </a:ext>
            </a:extLst>
          </p:cNvPr>
          <p:cNvSpPr/>
          <p:nvPr/>
        </p:nvSpPr>
        <p:spPr>
          <a:xfrm>
            <a:off x="3181621" y="3595471"/>
            <a:ext cx="1389530" cy="1389530"/>
          </a:xfrm>
          <a:prstGeom prst="rect">
            <a:avLst/>
          </a:prstGeom>
          <a:solidFill>
            <a:srgbClr val="0080A7"/>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600" dirty="0"/>
          </a:p>
        </p:txBody>
      </p:sp>
      <p:sp>
        <p:nvSpPr>
          <p:cNvPr id="17" name="Rectangle 16">
            <a:extLst>
              <a:ext uri="{FF2B5EF4-FFF2-40B4-BE49-F238E27FC236}">
                <a16:creationId xmlns:a16="http://schemas.microsoft.com/office/drawing/2014/main" id="{14CB2E40-9AF0-45AC-82F5-6716C0A2B35D}"/>
              </a:ext>
            </a:extLst>
          </p:cNvPr>
          <p:cNvSpPr/>
          <p:nvPr/>
        </p:nvSpPr>
        <p:spPr>
          <a:xfrm>
            <a:off x="3181621" y="3595471"/>
            <a:ext cx="1389530" cy="1389530"/>
          </a:xfrm>
          <a:prstGeom prst="rect">
            <a:avLst/>
          </a:prstGeom>
          <a:solidFill>
            <a:srgbClr val="0080A7"/>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t>B</a:t>
            </a:r>
            <a:endParaRPr lang="en-US" sz="6600" dirty="0"/>
          </a:p>
        </p:txBody>
      </p:sp>
      <p:sp>
        <p:nvSpPr>
          <p:cNvPr id="23" name="Rectangle 22">
            <a:extLst>
              <a:ext uri="{FF2B5EF4-FFF2-40B4-BE49-F238E27FC236}">
                <a16:creationId xmlns:a16="http://schemas.microsoft.com/office/drawing/2014/main" id="{4E35B7FC-5331-4ED7-9FC5-64E907210120}"/>
              </a:ext>
            </a:extLst>
          </p:cNvPr>
          <p:cNvSpPr/>
          <p:nvPr/>
        </p:nvSpPr>
        <p:spPr>
          <a:xfrm>
            <a:off x="3181621" y="3595471"/>
            <a:ext cx="1389530" cy="1389530"/>
          </a:xfrm>
          <a:prstGeom prst="rect">
            <a:avLst/>
          </a:prstGeom>
          <a:solidFill>
            <a:srgbClr val="0080A7"/>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t>B*</a:t>
            </a:r>
            <a:endParaRPr lang="en-US" sz="6600" dirty="0"/>
          </a:p>
        </p:txBody>
      </p:sp>
      <p:sp>
        <p:nvSpPr>
          <p:cNvPr id="15" name="Rectangle 14">
            <a:extLst>
              <a:ext uri="{FF2B5EF4-FFF2-40B4-BE49-F238E27FC236}">
                <a16:creationId xmlns:a16="http://schemas.microsoft.com/office/drawing/2014/main" id="{E1C4CF33-B078-4FCC-9EBC-DEAA04D68C5D}"/>
              </a:ext>
            </a:extLst>
          </p:cNvPr>
          <p:cNvSpPr/>
          <p:nvPr/>
        </p:nvSpPr>
        <p:spPr>
          <a:xfrm>
            <a:off x="6484083" y="1828204"/>
            <a:ext cx="1389530" cy="1389530"/>
          </a:xfrm>
          <a:prstGeom prst="rect">
            <a:avLst/>
          </a:prstGeom>
          <a:solidFill>
            <a:srgbClr val="F1562D"/>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p>
        </p:txBody>
      </p:sp>
      <p:sp>
        <p:nvSpPr>
          <p:cNvPr id="9" name="Rectangle 8">
            <a:extLst>
              <a:ext uri="{FF2B5EF4-FFF2-40B4-BE49-F238E27FC236}">
                <a16:creationId xmlns:a16="http://schemas.microsoft.com/office/drawing/2014/main" id="{9BF0AC1C-B431-4A32-941B-E40D558A4A55}"/>
              </a:ext>
            </a:extLst>
          </p:cNvPr>
          <p:cNvSpPr/>
          <p:nvPr/>
        </p:nvSpPr>
        <p:spPr>
          <a:xfrm>
            <a:off x="6484083" y="1824469"/>
            <a:ext cx="1389530" cy="1389530"/>
          </a:xfrm>
          <a:prstGeom prst="rect">
            <a:avLst/>
          </a:prstGeom>
          <a:solidFill>
            <a:srgbClr val="F1562D"/>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t>A*</a:t>
            </a:r>
          </a:p>
        </p:txBody>
      </p:sp>
      <p:sp>
        <p:nvSpPr>
          <p:cNvPr id="13" name="Rectangle 12">
            <a:extLst>
              <a:ext uri="{FF2B5EF4-FFF2-40B4-BE49-F238E27FC236}">
                <a16:creationId xmlns:a16="http://schemas.microsoft.com/office/drawing/2014/main" id="{B5365A42-EB5B-4952-B4AE-7F8E2B32A81F}"/>
              </a:ext>
            </a:extLst>
          </p:cNvPr>
          <p:cNvSpPr/>
          <p:nvPr/>
        </p:nvSpPr>
        <p:spPr>
          <a:xfrm>
            <a:off x="6484083" y="1837169"/>
            <a:ext cx="1389530" cy="1389530"/>
          </a:xfrm>
          <a:prstGeom prst="rect">
            <a:avLst/>
          </a:prstGeom>
          <a:solidFill>
            <a:srgbClr val="F1562D"/>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t>A</a:t>
            </a:r>
          </a:p>
        </p:txBody>
      </p:sp>
      <p:sp>
        <p:nvSpPr>
          <p:cNvPr id="14" name="Rectangle 13">
            <a:extLst>
              <a:ext uri="{FF2B5EF4-FFF2-40B4-BE49-F238E27FC236}">
                <a16:creationId xmlns:a16="http://schemas.microsoft.com/office/drawing/2014/main" id="{D632414D-F3BC-46D2-AAA3-6B6E9AC82ED6}"/>
              </a:ext>
            </a:extLst>
          </p:cNvPr>
          <p:cNvSpPr/>
          <p:nvPr/>
        </p:nvSpPr>
        <p:spPr>
          <a:xfrm>
            <a:off x="3181621" y="1824819"/>
            <a:ext cx="1389530" cy="1389530"/>
          </a:xfrm>
          <a:prstGeom prst="rect">
            <a:avLst/>
          </a:prstGeom>
          <a:solidFill>
            <a:srgbClr val="0080A7"/>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600" dirty="0"/>
          </a:p>
        </p:txBody>
      </p:sp>
      <p:sp>
        <p:nvSpPr>
          <p:cNvPr id="2" name="Title 1"/>
          <p:cNvSpPr>
            <a:spLocks noGrp="1"/>
          </p:cNvSpPr>
          <p:nvPr>
            <p:ph type="title"/>
          </p:nvPr>
        </p:nvSpPr>
        <p:spPr>
          <a:xfrm>
            <a:off x="1953419" y="247650"/>
            <a:ext cx="7015162" cy="590931"/>
          </a:xfrm>
        </p:spPr>
        <p:txBody>
          <a:bodyPr/>
          <a:lstStyle/>
          <a:p>
            <a:r>
              <a:rPr lang="en-US" dirty="0"/>
              <a:t>OpenACC UPDATE Directive</a:t>
            </a:r>
          </a:p>
        </p:txBody>
      </p:sp>
      <p:sp>
        <p:nvSpPr>
          <p:cNvPr id="8" name="Rectangle 7">
            <a:extLst>
              <a:ext uri="{FF2B5EF4-FFF2-40B4-BE49-F238E27FC236}">
                <a16:creationId xmlns:a16="http://schemas.microsoft.com/office/drawing/2014/main" id="{AE4AEEAA-1DAD-4DF5-A24A-7C6FA049275C}"/>
              </a:ext>
            </a:extLst>
          </p:cNvPr>
          <p:cNvSpPr/>
          <p:nvPr/>
        </p:nvSpPr>
        <p:spPr>
          <a:xfrm>
            <a:off x="3181621" y="1824469"/>
            <a:ext cx="1389530" cy="1389530"/>
          </a:xfrm>
          <a:prstGeom prst="rect">
            <a:avLst/>
          </a:prstGeom>
          <a:solidFill>
            <a:srgbClr val="0080A7"/>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t>A</a:t>
            </a:r>
            <a:endParaRPr lang="en-US" sz="6600" dirty="0"/>
          </a:p>
        </p:txBody>
      </p:sp>
      <p:sp>
        <p:nvSpPr>
          <p:cNvPr id="10" name="TextBox 9">
            <a:extLst>
              <a:ext uri="{FF2B5EF4-FFF2-40B4-BE49-F238E27FC236}">
                <a16:creationId xmlns:a16="http://schemas.microsoft.com/office/drawing/2014/main" id="{722D3269-BA3D-46BA-902D-61F46C632184}"/>
              </a:ext>
            </a:extLst>
          </p:cNvPr>
          <p:cNvSpPr txBox="1"/>
          <p:nvPr/>
        </p:nvSpPr>
        <p:spPr>
          <a:xfrm>
            <a:off x="3091556" y="3232629"/>
            <a:ext cx="1569660"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CPU Memory</a:t>
            </a:r>
          </a:p>
        </p:txBody>
      </p:sp>
      <p:sp>
        <p:nvSpPr>
          <p:cNvPr id="11" name="TextBox 10">
            <a:extLst>
              <a:ext uri="{FF2B5EF4-FFF2-40B4-BE49-F238E27FC236}">
                <a16:creationId xmlns:a16="http://schemas.microsoft.com/office/drawing/2014/main" id="{44282A87-772A-4F8A-BFA8-D7FFF8066BFC}"/>
              </a:ext>
            </a:extLst>
          </p:cNvPr>
          <p:cNvSpPr txBox="1"/>
          <p:nvPr/>
        </p:nvSpPr>
        <p:spPr>
          <a:xfrm>
            <a:off x="6304249" y="3232629"/>
            <a:ext cx="1749197"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device Memory</a:t>
            </a:r>
          </a:p>
        </p:txBody>
      </p:sp>
      <p:cxnSp>
        <p:nvCxnSpPr>
          <p:cNvPr id="7" name="Connector: Curved 6">
            <a:extLst>
              <a:ext uri="{FF2B5EF4-FFF2-40B4-BE49-F238E27FC236}">
                <a16:creationId xmlns:a16="http://schemas.microsoft.com/office/drawing/2014/main" id="{DF698F22-005B-4A9B-A67C-CD4FA45D102E}"/>
              </a:ext>
            </a:extLst>
          </p:cNvPr>
          <p:cNvCxnSpPr/>
          <p:nvPr/>
        </p:nvCxnSpPr>
        <p:spPr>
          <a:xfrm rot="5400000" flipH="1" flipV="1">
            <a:off x="5527617" y="173238"/>
            <a:ext cx="12700" cy="3302462"/>
          </a:xfrm>
          <a:prstGeom prst="curvedConnector3">
            <a:avLst>
              <a:gd name="adj1" fmla="val 4411764"/>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E1522119-7E76-4FEE-96AC-B2FFDAE58C19}"/>
              </a:ext>
            </a:extLst>
          </p:cNvPr>
          <p:cNvSpPr txBox="1"/>
          <p:nvPr/>
        </p:nvSpPr>
        <p:spPr>
          <a:xfrm>
            <a:off x="3801766" y="983462"/>
            <a:ext cx="3464411"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1400" b="1" dirty="0">
                <a:solidFill>
                  <a:schemeClr val="bg1"/>
                </a:solidFill>
                <a:latin typeface="Consolas" panose="020B0609020204030204" pitchFamily="49" charset="0"/>
              </a:rPr>
              <a:t>#pragma acc update device(A[0:N])</a:t>
            </a:r>
          </a:p>
        </p:txBody>
      </p:sp>
      <p:sp>
        <p:nvSpPr>
          <p:cNvPr id="18" name="Rectangle 17">
            <a:extLst>
              <a:ext uri="{FF2B5EF4-FFF2-40B4-BE49-F238E27FC236}">
                <a16:creationId xmlns:a16="http://schemas.microsoft.com/office/drawing/2014/main" id="{D3F43568-DA1C-4AB1-B53B-540E2CD2926B}"/>
              </a:ext>
            </a:extLst>
          </p:cNvPr>
          <p:cNvSpPr/>
          <p:nvPr/>
        </p:nvSpPr>
        <p:spPr>
          <a:xfrm>
            <a:off x="6472027" y="3595471"/>
            <a:ext cx="1389530" cy="1389530"/>
          </a:xfrm>
          <a:prstGeom prst="rect">
            <a:avLst/>
          </a:prstGeom>
          <a:solidFill>
            <a:srgbClr val="F1562D"/>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t>B*</a:t>
            </a:r>
          </a:p>
        </p:txBody>
      </p:sp>
      <p:cxnSp>
        <p:nvCxnSpPr>
          <p:cNvPr id="21" name="Connector: Curved 20">
            <a:extLst>
              <a:ext uri="{FF2B5EF4-FFF2-40B4-BE49-F238E27FC236}">
                <a16:creationId xmlns:a16="http://schemas.microsoft.com/office/drawing/2014/main" id="{86F29D81-579A-4E47-8A46-231311FE3862}"/>
              </a:ext>
            </a:extLst>
          </p:cNvPr>
          <p:cNvCxnSpPr>
            <a:cxnSpLocks/>
          </p:cNvCxnSpPr>
          <p:nvPr/>
        </p:nvCxnSpPr>
        <p:spPr>
          <a:xfrm rot="5400000">
            <a:off x="5509211" y="3354980"/>
            <a:ext cx="12700" cy="3302462"/>
          </a:xfrm>
          <a:prstGeom prst="curvedConnector3">
            <a:avLst>
              <a:gd name="adj1" fmla="val 4552945"/>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D529CADD-5E2D-4038-82F8-F9BDEE0EB63A}"/>
              </a:ext>
            </a:extLst>
          </p:cNvPr>
          <p:cNvSpPr txBox="1"/>
          <p:nvPr/>
        </p:nvSpPr>
        <p:spPr>
          <a:xfrm>
            <a:off x="3882741" y="5628244"/>
            <a:ext cx="3265639"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1400" b="1" dirty="0">
                <a:solidFill>
                  <a:schemeClr val="bg1"/>
                </a:solidFill>
                <a:latin typeface="Consolas" panose="020B0609020204030204" pitchFamily="49" charset="0"/>
              </a:rPr>
              <a:t>#pragma acc update self(A[0:N])</a:t>
            </a:r>
          </a:p>
        </p:txBody>
      </p:sp>
      <p:sp>
        <p:nvSpPr>
          <p:cNvPr id="24" name="TextBox 23">
            <a:extLst>
              <a:ext uri="{FF2B5EF4-FFF2-40B4-BE49-F238E27FC236}">
                <a16:creationId xmlns:a16="http://schemas.microsoft.com/office/drawing/2014/main" id="{5F01883D-14ED-412D-95C9-AF97AD49CB6B}"/>
              </a:ext>
            </a:extLst>
          </p:cNvPr>
          <p:cNvSpPr txBox="1"/>
          <p:nvPr/>
        </p:nvSpPr>
        <p:spPr>
          <a:xfrm>
            <a:off x="253239" y="2858680"/>
            <a:ext cx="2741840"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The data must exist on both the CPU and device for the update directive to work.</a:t>
            </a:r>
          </a:p>
        </p:txBody>
      </p:sp>
    </p:spTree>
    <p:extLst>
      <p:ext uri="{BB962C8B-B14F-4D97-AF65-F5344CB8AC3E}">
        <p14:creationId xmlns:p14="http://schemas.microsoft.com/office/powerpoint/2010/main" val="1533020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left)">
                                      <p:cBhvr>
                                        <p:cTn id="10" dur="500"/>
                                        <p:tgtEl>
                                          <p:spTgt spid="12"/>
                                        </p:tgtEl>
                                      </p:cBhvr>
                                    </p:animEffect>
                                  </p:childTnLst>
                                </p:cTn>
                              </p:par>
                            </p:childTnLst>
                          </p:cTn>
                        </p:par>
                        <p:par>
                          <p:cTn id="11" fill="hold">
                            <p:stCondLst>
                              <p:cond delay="500"/>
                            </p:stCondLst>
                            <p:childTnLst>
                              <p:par>
                                <p:cTn id="12" presetID="10" presetClass="exit" presetSubtype="0" fill="hold" grpId="0" nodeType="afterEffect">
                                  <p:stCondLst>
                                    <p:cond delay="0"/>
                                  </p:stCondLst>
                                  <p:childTnLst>
                                    <p:animEffect transition="out" filter="fade">
                                      <p:cBhvr>
                                        <p:cTn id="13" dur="500"/>
                                        <p:tgtEl>
                                          <p:spTgt spid="9"/>
                                        </p:tgtEl>
                                      </p:cBhvr>
                                    </p:animEffect>
                                    <p:set>
                                      <p:cBhvr>
                                        <p:cTn id="14" dur="1" fill="hold">
                                          <p:stCondLst>
                                            <p:cond delay="499"/>
                                          </p:stCondLst>
                                        </p:cTn>
                                        <p:tgtEl>
                                          <p:spTgt spid="9"/>
                                        </p:tgtEl>
                                        <p:attrNameLst>
                                          <p:attrName>style.visibility</p:attrName>
                                        </p:attrNameLst>
                                      </p:cBhvr>
                                      <p:to>
                                        <p:strVal val="hidden"/>
                                      </p:to>
                                    </p:se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2" fill="hold" nodeType="click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wipe(right)">
                                      <p:cBhvr>
                                        <p:cTn id="23" dur="500"/>
                                        <p:tgtEl>
                                          <p:spTgt spid="21"/>
                                        </p:tgtEl>
                                      </p:cBhvr>
                                    </p:animEffect>
                                  </p:childTnLst>
                                </p:cTn>
                              </p:par>
                              <p:par>
                                <p:cTn id="24" presetID="22" presetClass="entr" presetSubtype="2" fill="hold" grpId="0" nodeType="withEffect">
                                  <p:stCondLst>
                                    <p:cond delay="0"/>
                                  </p:stCondLst>
                                  <p:childTnLst>
                                    <p:set>
                                      <p:cBhvr>
                                        <p:cTn id="25" dur="1" fill="hold">
                                          <p:stCondLst>
                                            <p:cond delay="0"/>
                                          </p:stCondLst>
                                        </p:cTn>
                                        <p:tgtEl>
                                          <p:spTgt spid="22"/>
                                        </p:tgtEl>
                                        <p:attrNameLst>
                                          <p:attrName>style.visibility</p:attrName>
                                        </p:attrNameLst>
                                      </p:cBhvr>
                                      <p:to>
                                        <p:strVal val="visible"/>
                                      </p:to>
                                    </p:set>
                                    <p:animEffect transition="in" filter="wipe(right)">
                                      <p:cBhvr>
                                        <p:cTn id="26" dur="500"/>
                                        <p:tgtEl>
                                          <p:spTgt spid="22"/>
                                        </p:tgtEl>
                                      </p:cBhvr>
                                    </p:animEffect>
                                  </p:childTnLst>
                                </p:cTn>
                              </p:par>
                            </p:childTnLst>
                          </p:cTn>
                        </p:par>
                        <p:par>
                          <p:cTn id="27" fill="hold">
                            <p:stCondLst>
                              <p:cond delay="500"/>
                            </p:stCondLst>
                            <p:childTnLst>
                              <p:par>
                                <p:cTn id="28" presetID="10" presetClass="exit" presetSubtype="0" fill="hold" grpId="0" nodeType="afterEffect">
                                  <p:stCondLst>
                                    <p:cond delay="0"/>
                                  </p:stCondLst>
                                  <p:childTnLst>
                                    <p:animEffect transition="out" filter="fade">
                                      <p:cBhvr>
                                        <p:cTn id="29" dur="500"/>
                                        <p:tgtEl>
                                          <p:spTgt spid="17"/>
                                        </p:tgtEl>
                                      </p:cBhvr>
                                    </p:animEffect>
                                    <p:set>
                                      <p:cBhvr>
                                        <p:cTn id="30" dur="1" fill="hold">
                                          <p:stCondLst>
                                            <p:cond delay="499"/>
                                          </p:stCondLst>
                                        </p:cTn>
                                        <p:tgtEl>
                                          <p:spTgt spid="17"/>
                                        </p:tgtEl>
                                        <p:attrNameLst>
                                          <p:attrName>style.visibility</p:attrName>
                                        </p:attrNameLst>
                                      </p:cBhvr>
                                      <p:to>
                                        <p:strVal val="hidden"/>
                                      </p:to>
                                    </p:set>
                                  </p:childTnLst>
                                </p:cTn>
                              </p:par>
                            </p:childTnLst>
                          </p:cTn>
                        </p:par>
                        <p:par>
                          <p:cTn id="31" fill="hold">
                            <p:stCondLst>
                              <p:cond delay="1000"/>
                            </p:stCondLst>
                            <p:childTnLst>
                              <p:par>
                                <p:cTn id="32" presetID="10" presetClass="entr" presetSubtype="0" fill="hold" grpId="0" nodeType="after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fade">
                                      <p:cBhvr>
                                        <p:cTn id="39"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3" grpId="0" animBg="1"/>
      <p:bldP spid="9" grpId="0" animBg="1"/>
      <p:bldP spid="13" grpId="0" animBg="1"/>
      <p:bldP spid="12" grpId="0"/>
      <p:bldP spid="22" grpId="0"/>
      <p:bldP spid="24"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751BF-621E-4C26-8E83-90E0DBBCD0C1}"/>
              </a:ext>
            </a:extLst>
          </p:cNvPr>
          <p:cNvSpPr>
            <a:spLocks noGrp="1"/>
          </p:cNvSpPr>
          <p:nvPr>
            <p:ph type="title"/>
          </p:nvPr>
        </p:nvSpPr>
        <p:spPr/>
        <p:txBody>
          <a:bodyPr/>
          <a:lstStyle/>
          <a:p>
            <a:r>
              <a:rPr lang="en-US" dirty="0"/>
              <a:t>Unstructured Data Directives</a:t>
            </a:r>
          </a:p>
        </p:txBody>
      </p:sp>
    </p:spTree>
    <p:extLst>
      <p:ext uri="{BB962C8B-B14F-4D97-AF65-F5344CB8AC3E}">
        <p14:creationId xmlns:p14="http://schemas.microsoft.com/office/powerpoint/2010/main" val="17353746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E8346-CB21-4A5E-9E82-9F2396AA80A7}"/>
              </a:ext>
            </a:extLst>
          </p:cNvPr>
          <p:cNvSpPr>
            <a:spLocks noGrp="1"/>
          </p:cNvSpPr>
          <p:nvPr>
            <p:ph type="title"/>
          </p:nvPr>
        </p:nvSpPr>
        <p:spPr/>
        <p:txBody>
          <a:bodyPr/>
          <a:lstStyle/>
          <a:p>
            <a:r>
              <a:rPr lang="en-US" dirty="0" err="1"/>
              <a:t>unStructured</a:t>
            </a:r>
            <a:r>
              <a:rPr lang="en-US" dirty="0"/>
              <a:t> data Directives</a:t>
            </a:r>
          </a:p>
        </p:txBody>
      </p:sp>
      <p:sp>
        <p:nvSpPr>
          <p:cNvPr id="3" name="Content Placeholder 2">
            <a:extLst>
              <a:ext uri="{FF2B5EF4-FFF2-40B4-BE49-F238E27FC236}">
                <a16:creationId xmlns:a16="http://schemas.microsoft.com/office/drawing/2014/main" id="{CA419F10-EAEF-49AA-9482-9205DA58205C}"/>
              </a:ext>
            </a:extLst>
          </p:cNvPr>
          <p:cNvSpPr>
            <a:spLocks noGrp="1"/>
          </p:cNvSpPr>
          <p:nvPr>
            <p:ph idx="1"/>
          </p:nvPr>
        </p:nvSpPr>
        <p:spPr>
          <a:xfrm>
            <a:off x="242305" y="1806569"/>
            <a:ext cx="4914359" cy="3718925"/>
          </a:xfrm>
        </p:spPr>
        <p:txBody>
          <a:bodyPr/>
          <a:lstStyle/>
          <a:p>
            <a:r>
              <a:rPr lang="en-US" dirty="0"/>
              <a:t>Data lifetimes aren’t always neatly structured.</a:t>
            </a:r>
          </a:p>
          <a:p>
            <a:r>
              <a:rPr lang="en-US" dirty="0"/>
              <a:t>The </a:t>
            </a:r>
            <a:r>
              <a:rPr lang="en-US" b="1" dirty="0">
                <a:solidFill>
                  <a:srgbClr val="030382"/>
                </a:solidFill>
              </a:rPr>
              <a:t>enter data </a:t>
            </a:r>
            <a:r>
              <a:rPr lang="en-US" dirty="0"/>
              <a:t>directive handles device memory </a:t>
            </a:r>
            <a:r>
              <a:rPr lang="en-US" b="1" dirty="0">
                <a:solidFill>
                  <a:srgbClr val="030382"/>
                </a:solidFill>
              </a:rPr>
              <a:t>allocation</a:t>
            </a:r>
          </a:p>
          <a:p>
            <a:r>
              <a:rPr lang="en-US" dirty="0"/>
              <a:t>You may use either the </a:t>
            </a:r>
            <a:r>
              <a:rPr lang="en-US" b="1" dirty="0">
                <a:solidFill>
                  <a:srgbClr val="030382"/>
                </a:solidFill>
              </a:rPr>
              <a:t>create</a:t>
            </a:r>
            <a:r>
              <a:rPr lang="en-US" dirty="0"/>
              <a:t> or the </a:t>
            </a:r>
            <a:r>
              <a:rPr lang="en-US" b="1" dirty="0">
                <a:solidFill>
                  <a:srgbClr val="030382"/>
                </a:solidFill>
              </a:rPr>
              <a:t>copyin</a:t>
            </a:r>
            <a:r>
              <a:rPr lang="en-US" dirty="0"/>
              <a:t> clause for memory allocation</a:t>
            </a:r>
          </a:p>
          <a:p>
            <a:r>
              <a:rPr lang="en-US" dirty="0"/>
              <a:t>The enter data directive is </a:t>
            </a:r>
            <a:r>
              <a:rPr lang="en-US" b="1" dirty="0"/>
              <a:t>not </a:t>
            </a:r>
            <a:r>
              <a:rPr lang="en-US" dirty="0"/>
              <a:t>the start of a data region, because you may have multiple enter data directives</a:t>
            </a:r>
          </a:p>
        </p:txBody>
      </p:sp>
      <p:sp>
        <p:nvSpPr>
          <p:cNvPr id="4" name="Text Placeholder 3">
            <a:extLst>
              <a:ext uri="{FF2B5EF4-FFF2-40B4-BE49-F238E27FC236}">
                <a16:creationId xmlns:a16="http://schemas.microsoft.com/office/drawing/2014/main" id="{33C9F628-0CD6-40F0-9299-BAF6625527AC}"/>
              </a:ext>
            </a:extLst>
          </p:cNvPr>
          <p:cNvSpPr>
            <a:spLocks noGrp="1"/>
          </p:cNvSpPr>
          <p:nvPr>
            <p:ph type="body" sz="quarter" idx="10"/>
          </p:nvPr>
        </p:nvSpPr>
        <p:spPr/>
        <p:txBody>
          <a:bodyPr/>
          <a:lstStyle/>
          <a:p>
            <a:r>
              <a:rPr lang="en-US" dirty="0"/>
              <a:t>Enter Data Directive</a:t>
            </a:r>
          </a:p>
        </p:txBody>
      </p:sp>
      <p:sp>
        <p:nvSpPr>
          <p:cNvPr id="5" name="TextBox 4">
            <a:extLst>
              <a:ext uri="{FF2B5EF4-FFF2-40B4-BE49-F238E27FC236}">
                <a16:creationId xmlns:a16="http://schemas.microsoft.com/office/drawing/2014/main" id="{693B33FD-2786-4543-BAC7-62689CBCB87F}"/>
              </a:ext>
            </a:extLst>
          </p:cNvPr>
          <p:cNvSpPr txBox="1"/>
          <p:nvPr/>
        </p:nvSpPr>
        <p:spPr>
          <a:xfrm>
            <a:off x="5302094" y="2004213"/>
            <a:ext cx="5344663" cy="1477328"/>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000" b="1" dirty="0">
                <a:solidFill>
                  <a:srgbClr val="0080A7"/>
                </a:solidFill>
                <a:latin typeface="Consolas" panose="020B0609020204030204" pitchFamily="49" charset="0"/>
                <a:cs typeface="Courier New" panose="02070309020205020404" pitchFamily="49" charset="0"/>
              </a:rPr>
              <a:t>#pragma acc enter data </a:t>
            </a:r>
            <a:r>
              <a:rPr lang="en-US" sz="2000" b="1" i="1" dirty="0">
                <a:solidFill>
                  <a:srgbClr val="0080A7"/>
                </a:solidFill>
                <a:latin typeface="Consolas" panose="020B0609020204030204" pitchFamily="49" charset="0"/>
                <a:cs typeface="Courier New" panose="02070309020205020404" pitchFamily="49" charset="0"/>
              </a:rPr>
              <a:t>clauses</a:t>
            </a:r>
            <a:endParaRPr lang="en-US" sz="2000" b="1" dirty="0">
              <a:solidFill>
                <a:srgbClr val="0080A7"/>
              </a:solidFill>
              <a:latin typeface="Consolas" panose="020B0609020204030204" pitchFamily="49" charset="0"/>
              <a:cs typeface="Courier New" panose="02070309020205020404" pitchFamily="49" charset="0"/>
            </a:endParaRP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&lt; Sequential and/or Parallel code &gt;</a:t>
            </a: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rgbClr val="0080A7"/>
                </a:solidFill>
                <a:latin typeface="Consolas" panose="020B0609020204030204" pitchFamily="49" charset="0"/>
                <a:cs typeface="Courier New" panose="02070309020205020404" pitchFamily="49" charset="0"/>
              </a:rPr>
              <a:t>#pragma acc exit data </a:t>
            </a:r>
            <a:r>
              <a:rPr lang="en-US" sz="2000" i="1" dirty="0">
                <a:solidFill>
                  <a:srgbClr val="0080A7"/>
                </a:solidFill>
                <a:latin typeface="Consolas" panose="020B0609020204030204" pitchFamily="49" charset="0"/>
                <a:cs typeface="Courier New" panose="02070309020205020404" pitchFamily="49" charset="0"/>
              </a:rPr>
              <a:t>clauses</a:t>
            </a:r>
            <a:endParaRPr lang="en-US" sz="2000" dirty="0">
              <a:solidFill>
                <a:srgbClr val="0080A7"/>
              </a:solidFill>
              <a:latin typeface="Consolas" panose="020B0609020204030204" pitchFamily="49" charset="0"/>
              <a:cs typeface="Courier New" panose="02070309020205020404" pitchFamily="49" charset="0"/>
            </a:endParaRPr>
          </a:p>
        </p:txBody>
      </p:sp>
      <p:sp>
        <p:nvSpPr>
          <p:cNvPr id="6" name="TextBox 5">
            <a:extLst>
              <a:ext uri="{FF2B5EF4-FFF2-40B4-BE49-F238E27FC236}">
                <a16:creationId xmlns:a16="http://schemas.microsoft.com/office/drawing/2014/main" id="{695512E4-8444-4A3B-A9CA-F2B714062366}"/>
              </a:ext>
            </a:extLst>
          </p:cNvPr>
          <p:cNvSpPr txBox="1"/>
          <p:nvPr/>
        </p:nvSpPr>
        <p:spPr>
          <a:xfrm>
            <a:off x="5302094" y="4048166"/>
            <a:ext cx="5344663" cy="1477328"/>
          </a:xfrm>
          <a:prstGeom prst="rect">
            <a:avLst/>
          </a:prstGeom>
          <a:solidFill>
            <a:schemeClr val="tx1">
              <a:lumMod val="95000"/>
            </a:schemeClr>
          </a:solidFill>
          <a:ln w="38100">
            <a:solidFill>
              <a:srgbClr val="F1562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000" b="1" dirty="0">
                <a:solidFill>
                  <a:srgbClr val="F1562D"/>
                </a:solidFill>
                <a:latin typeface="Consolas" panose="020B0609020204030204" pitchFamily="49" charset="0"/>
                <a:cs typeface="Courier New" panose="02070309020205020404" pitchFamily="49" charset="0"/>
              </a:rPr>
              <a:t>!$acc enter data </a:t>
            </a:r>
            <a:r>
              <a:rPr lang="en-US" sz="2000" b="1" i="1" dirty="0">
                <a:solidFill>
                  <a:srgbClr val="F1562D"/>
                </a:solidFill>
                <a:latin typeface="Consolas" panose="020B0609020204030204" pitchFamily="49" charset="0"/>
                <a:cs typeface="Courier New" panose="02070309020205020404" pitchFamily="49" charset="0"/>
              </a:rPr>
              <a:t>clauses</a:t>
            </a:r>
            <a:endParaRPr lang="en-US" sz="2000" b="1" dirty="0">
              <a:solidFill>
                <a:srgbClr val="F1562D"/>
              </a:solidFill>
              <a:latin typeface="Consolas" panose="020B0609020204030204" pitchFamily="49" charset="0"/>
              <a:cs typeface="Courier New" panose="02070309020205020404" pitchFamily="49" charset="0"/>
            </a:endParaRP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&lt; Sequential and/or Parallel code &gt;</a:t>
            </a: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rgbClr val="F1562D"/>
                </a:solidFill>
                <a:latin typeface="Consolas" panose="020B0609020204030204" pitchFamily="49" charset="0"/>
                <a:cs typeface="Courier New" panose="02070309020205020404" pitchFamily="49" charset="0"/>
              </a:rPr>
              <a:t>!$acc exit data </a:t>
            </a:r>
            <a:r>
              <a:rPr lang="en-US" sz="2000" i="1" dirty="0">
                <a:solidFill>
                  <a:srgbClr val="F1562D"/>
                </a:solidFill>
                <a:latin typeface="Consolas" panose="020B0609020204030204" pitchFamily="49" charset="0"/>
                <a:cs typeface="Courier New" panose="02070309020205020404" pitchFamily="49" charset="0"/>
              </a:rPr>
              <a:t>clauses</a:t>
            </a:r>
            <a:endParaRPr lang="en-US" sz="2000" dirty="0">
              <a:solidFill>
                <a:srgbClr val="F1562D"/>
              </a:solidFill>
              <a:latin typeface="Consolas" panose="020B0609020204030204" pitchFamily="49" charset="0"/>
              <a:cs typeface="Courier New" panose="02070309020205020404" pitchFamily="49" charset="0"/>
            </a:endParaRPr>
          </a:p>
        </p:txBody>
      </p:sp>
    </p:spTree>
    <p:extLst>
      <p:ext uri="{BB962C8B-B14F-4D97-AF65-F5344CB8AC3E}">
        <p14:creationId xmlns:p14="http://schemas.microsoft.com/office/powerpoint/2010/main" val="230351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E8346-CB21-4A5E-9E82-9F2396AA80A7}"/>
              </a:ext>
            </a:extLst>
          </p:cNvPr>
          <p:cNvSpPr>
            <a:spLocks noGrp="1"/>
          </p:cNvSpPr>
          <p:nvPr>
            <p:ph type="title"/>
          </p:nvPr>
        </p:nvSpPr>
        <p:spPr/>
        <p:txBody>
          <a:bodyPr/>
          <a:lstStyle/>
          <a:p>
            <a:r>
              <a:rPr lang="en-US" dirty="0" err="1"/>
              <a:t>unStructured</a:t>
            </a:r>
            <a:r>
              <a:rPr lang="en-US" dirty="0"/>
              <a:t> data Directives</a:t>
            </a:r>
          </a:p>
        </p:txBody>
      </p:sp>
      <p:sp>
        <p:nvSpPr>
          <p:cNvPr id="3" name="Content Placeholder 2">
            <a:extLst>
              <a:ext uri="{FF2B5EF4-FFF2-40B4-BE49-F238E27FC236}">
                <a16:creationId xmlns:a16="http://schemas.microsoft.com/office/drawing/2014/main" id="{CA419F10-EAEF-49AA-9482-9205DA58205C}"/>
              </a:ext>
            </a:extLst>
          </p:cNvPr>
          <p:cNvSpPr>
            <a:spLocks noGrp="1"/>
          </p:cNvSpPr>
          <p:nvPr>
            <p:ph idx="1"/>
          </p:nvPr>
        </p:nvSpPr>
        <p:spPr>
          <a:xfrm>
            <a:off x="285169" y="1713493"/>
            <a:ext cx="5016925" cy="3718925"/>
          </a:xfrm>
        </p:spPr>
        <p:txBody>
          <a:bodyPr/>
          <a:lstStyle/>
          <a:p>
            <a:r>
              <a:rPr lang="en-US" dirty="0"/>
              <a:t>The </a:t>
            </a:r>
            <a:r>
              <a:rPr lang="en-US" b="1" dirty="0">
                <a:solidFill>
                  <a:srgbClr val="030382"/>
                </a:solidFill>
              </a:rPr>
              <a:t>exit data </a:t>
            </a:r>
            <a:r>
              <a:rPr lang="en-US" dirty="0"/>
              <a:t>directive handles device memory </a:t>
            </a:r>
            <a:r>
              <a:rPr lang="en-US" b="1" dirty="0">
                <a:solidFill>
                  <a:srgbClr val="030382"/>
                </a:solidFill>
              </a:rPr>
              <a:t>deallocation</a:t>
            </a:r>
          </a:p>
          <a:p>
            <a:r>
              <a:rPr lang="en-US" dirty="0"/>
              <a:t>You may use either the </a:t>
            </a:r>
            <a:r>
              <a:rPr lang="en-US" b="1" dirty="0">
                <a:solidFill>
                  <a:srgbClr val="030382"/>
                </a:solidFill>
              </a:rPr>
              <a:t>delete</a:t>
            </a:r>
            <a:r>
              <a:rPr lang="en-US" dirty="0"/>
              <a:t> or the </a:t>
            </a:r>
            <a:r>
              <a:rPr lang="en-US" b="1" dirty="0">
                <a:solidFill>
                  <a:srgbClr val="030382"/>
                </a:solidFill>
              </a:rPr>
              <a:t>copyout</a:t>
            </a:r>
            <a:r>
              <a:rPr lang="en-US" dirty="0"/>
              <a:t> clause for memory deallocation</a:t>
            </a:r>
          </a:p>
          <a:p>
            <a:r>
              <a:rPr lang="en-US" dirty="0"/>
              <a:t>You should have as many </a:t>
            </a:r>
            <a:r>
              <a:rPr lang="en-US" b="1" dirty="0">
                <a:solidFill>
                  <a:srgbClr val="030382"/>
                </a:solidFill>
              </a:rPr>
              <a:t>exit data </a:t>
            </a:r>
            <a:r>
              <a:rPr lang="en-US" dirty="0"/>
              <a:t>for a given array as </a:t>
            </a:r>
            <a:r>
              <a:rPr lang="en-US" b="1" dirty="0">
                <a:solidFill>
                  <a:srgbClr val="030382"/>
                </a:solidFill>
              </a:rPr>
              <a:t>enter data</a:t>
            </a:r>
          </a:p>
          <a:p>
            <a:r>
              <a:rPr lang="en-US" dirty="0"/>
              <a:t>These can exist in different functions</a:t>
            </a:r>
          </a:p>
        </p:txBody>
      </p:sp>
      <p:sp>
        <p:nvSpPr>
          <p:cNvPr id="4" name="Text Placeholder 3">
            <a:extLst>
              <a:ext uri="{FF2B5EF4-FFF2-40B4-BE49-F238E27FC236}">
                <a16:creationId xmlns:a16="http://schemas.microsoft.com/office/drawing/2014/main" id="{33C9F628-0CD6-40F0-9299-BAF6625527AC}"/>
              </a:ext>
            </a:extLst>
          </p:cNvPr>
          <p:cNvSpPr>
            <a:spLocks noGrp="1"/>
          </p:cNvSpPr>
          <p:nvPr>
            <p:ph type="body" sz="quarter" idx="10"/>
          </p:nvPr>
        </p:nvSpPr>
        <p:spPr/>
        <p:txBody>
          <a:bodyPr/>
          <a:lstStyle/>
          <a:p>
            <a:r>
              <a:rPr lang="en-US" dirty="0"/>
              <a:t>Exit Data Directive</a:t>
            </a:r>
          </a:p>
        </p:txBody>
      </p:sp>
      <p:sp>
        <p:nvSpPr>
          <p:cNvPr id="5" name="TextBox 4">
            <a:extLst>
              <a:ext uri="{FF2B5EF4-FFF2-40B4-BE49-F238E27FC236}">
                <a16:creationId xmlns:a16="http://schemas.microsoft.com/office/drawing/2014/main" id="{693B33FD-2786-4543-BAC7-62689CBCB87F}"/>
              </a:ext>
            </a:extLst>
          </p:cNvPr>
          <p:cNvSpPr txBox="1"/>
          <p:nvPr/>
        </p:nvSpPr>
        <p:spPr>
          <a:xfrm>
            <a:off x="5302094" y="2004213"/>
            <a:ext cx="5344663" cy="1477328"/>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000" dirty="0">
                <a:solidFill>
                  <a:srgbClr val="0080A7"/>
                </a:solidFill>
                <a:latin typeface="Consolas" panose="020B0609020204030204" pitchFamily="49" charset="0"/>
                <a:cs typeface="Courier New" panose="02070309020205020404" pitchFamily="49" charset="0"/>
              </a:rPr>
              <a:t>#pragma acc enter data </a:t>
            </a:r>
            <a:r>
              <a:rPr lang="en-US" sz="2000" i="1" dirty="0">
                <a:solidFill>
                  <a:srgbClr val="0080A7"/>
                </a:solidFill>
                <a:latin typeface="Consolas" panose="020B0609020204030204" pitchFamily="49" charset="0"/>
                <a:cs typeface="Courier New" panose="02070309020205020404" pitchFamily="49" charset="0"/>
              </a:rPr>
              <a:t>clauses</a:t>
            </a:r>
            <a:endParaRPr lang="en-US" sz="2000" dirty="0">
              <a:solidFill>
                <a:srgbClr val="0080A7"/>
              </a:solidFill>
              <a:latin typeface="Consolas" panose="020B0609020204030204" pitchFamily="49" charset="0"/>
              <a:cs typeface="Courier New" panose="02070309020205020404" pitchFamily="49" charset="0"/>
            </a:endParaRP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&lt; Sequential and/or Parallel code &gt;</a:t>
            </a: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b="1" dirty="0">
                <a:solidFill>
                  <a:srgbClr val="0080A7"/>
                </a:solidFill>
                <a:latin typeface="Consolas" panose="020B0609020204030204" pitchFamily="49" charset="0"/>
                <a:cs typeface="Courier New" panose="02070309020205020404" pitchFamily="49" charset="0"/>
              </a:rPr>
              <a:t>#pragma acc exit data </a:t>
            </a:r>
            <a:r>
              <a:rPr lang="en-US" sz="2000" b="1" i="1" dirty="0">
                <a:solidFill>
                  <a:srgbClr val="0080A7"/>
                </a:solidFill>
                <a:latin typeface="Consolas" panose="020B0609020204030204" pitchFamily="49" charset="0"/>
                <a:cs typeface="Courier New" panose="02070309020205020404" pitchFamily="49" charset="0"/>
              </a:rPr>
              <a:t>clauses</a:t>
            </a:r>
            <a:endParaRPr lang="en-US" sz="2000" b="1" dirty="0">
              <a:solidFill>
                <a:srgbClr val="0080A7"/>
              </a:solidFill>
              <a:latin typeface="Consolas" panose="020B0609020204030204" pitchFamily="49" charset="0"/>
              <a:cs typeface="Courier New" panose="02070309020205020404" pitchFamily="49" charset="0"/>
            </a:endParaRPr>
          </a:p>
        </p:txBody>
      </p:sp>
      <p:sp>
        <p:nvSpPr>
          <p:cNvPr id="6" name="TextBox 5">
            <a:extLst>
              <a:ext uri="{FF2B5EF4-FFF2-40B4-BE49-F238E27FC236}">
                <a16:creationId xmlns:a16="http://schemas.microsoft.com/office/drawing/2014/main" id="{695512E4-8444-4A3B-A9CA-F2B714062366}"/>
              </a:ext>
            </a:extLst>
          </p:cNvPr>
          <p:cNvSpPr txBox="1"/>
          <p:nvPr/>
        </p:nvSpPr>
        <p:spPr>
          <a:xfrm>
            <a:off x="5302094" y="4048166"/>
            <a:ext cx="5344663" cy="1477328"/>
          </a:xfrm>
          <a:prstGeom prst="rect">
            <a:avLst/>
          </a:prstGeom>
          <a:solidFill>
            <a:schemeClr val="tx1">
              <a:lumMod val="95000"/>
            </a:schemeClr>
          </a:solidFill>
          <a:ln w="38100">
            <a:solidFill>
              <a:srgbClr val="F1562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000" dirty="0">
                <a:solidFill>
                  <a:srgbClr val="F1562D"/>
                </a:solidFill>
                <a:latin typeface="Consolas" panose="020B0609020204030204" pitchFamily="49" charset="0"/>
                <a:cs typeface="Courier New" panose="02070309020205020404" pitchFamily="49" charset="0"/>
              </a:rPr>
              <a:t>!$acc enter data </a:t>
            </a:r>
            <a:r>
              <a:rPr lang="en-US" sz="2000" i="1" dirty="0">
                <a:solidFill>
                  <a:srgbClr val="F1562D"/>
                </a:solidFill>
                <a:latin typeface="Consolas" panose="020B0609020204030204" pitchFamily="49" charset="0"/>
                <a:cs typeface="Courier New" panose="02070309020205020404" pitchFamily="49" charset="0"/>
              </a:rPr>
              <a:t>clauses</a:t>
            </a:r>
            <a:endParaRPr lang="en-US" sz="2000" dirty="0">
              <a:solidFill>
                <a:srgbClr val="F1562D"/>
              </a:solidFill>
              <a:latin typeface="Consolas" panose="020B0609020204030204" pitchFamily="49" charset="0"/>
              <a:cs typeface="Courier New" panose="02070309020205020404" pitchFamily="49" charset="0"/>
            </a:endParaRP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&lt; Sequential and/or Parallel code &gt;</a:t>
            </a: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b="1" dirty="0">
                <a:solidFill>
                  <a:srgbClr val="F1562D"/>
                </a:solidFill>
                <a:latin typeface="Consolas" panose="020B0609020204030204" pitchFamily="49" charset="0"/>
                <a:cs typeface="Courier New" panose="02070309020205020404" pitchFamily="49" charset="0"/>
              </a:rPr>
              <a:t>!$acc exit data </a:t>
            </a:r>
            <a:r>
              <a:rPr lang="en-US" sz="2000" b="1" i="1" dirty="0">
                <a:solidFill>
                  <a:srgbClr val="F1562D"/>
                </a:solidFill>
                <a:latin typeface="Consolas" panose="020B0609020204030204" pitchFamily="49" charset="0"/>
                <a:cs typeface="Courier New" panose="02070309020205020404" pitchFamily="49" charset="0"/>
              </a:rPr>
              <a:t>clauses</a:t>
            </a:r>
            <a:endParaRPr lang="en-US" sz="2000" b="1" dirty="0">
              <a:solidFill>
                <a:srgbClr val="F1562D"/>
              </a:solidFill>
              <a:latin typeface="Consolas" panose="020B0609020204030204" pitchFamily="49" charset="0"/>
              <a:cs typeface="Courier New" panose="02070309020205020404" pitchFamily="49" charset="0"/>
            </a:endParaRPr>
          </a:p>
        </p:txBody>
      </p:sp>
    </p:spTree>
    <p:extLst>
      <p:ext uri="{BB962C8B-B14F-4D97-AF65-F5344CB8AC3E}">
        <p14:creationId xmlns:p14="http://schemas.microsoft.com/office/powerpoint/2010/main" val="2407729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err="1"/>
              <a:t>unStructured</a:t>
            </a:r>
            <a:r>
              <a:rPr lang="en-US" dirty="0"/>
              <a:t> data Directives</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Branching across multiple functions</a:t>
            </a:r>
          </a:p>
        </p:txBody>
      </p:sp>
      <p:sp>
        <p:nvSpPr>
          <p:cNvPr id="5" name="TextBox 4">
            <a:extLst>
              <a:ext uri="{FF2B5EF4-FFF2-40B4-BE49-F238E27FC236}">
                <a16:creationId xmlns:a16="http://schemas.microsoft.com/office/drawing/2014/main" id="{1E38C9C3-06E5-4AB2-97A9-B2A711D4096F}"/>
              </a:ext>
            </a:extLst>
          </p:cNvPr>
          <p:cNvSpPr txBox="1"/>
          <p:nvPr/>
        </p:nvSpPr>
        <p:spPr>
          <a:xfrm>
            <a:off x="419641" y="1616543"/>
            <a:ext cx="4830539" cy="3970318"/>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400" dirty="0" err="1">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allocate_array</a:t>
            </a:r>
            <a:r>
              <a:rPr lang="en-US" sz="1400" dirty="0">
                <a:solidFill>
                  <a:schemeClr val="bg1"/>
                </a:solidFill>
                <a:latin typeface="Consolas" panose="020B0609020204030204" pitchFamily="49" charset="0"/>
                <a:cs typeface="Courier New" panose="02070309020205020404" pitchFamily="49" charset="0"/>
              </a:rPr>
              <a:t>(</a:t>
            </a:r>
            <a:r>
              <a:rPr lang="en-US" sz="1400" dirty="0" err="1">
                <a:solidFill>
                  <a:schemeClr val="bg1"/>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N){</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ptr</a:t>
            </a:r>
            <a:r>
              <a:rPr lang="en-US" sz="1400" dirty="0">
                <a:solidFill>
                  <a:schemeClr val="bg1"/>
                </a:solidFill>
                <a:latin typeface="Consolas" panose="020B0609020204030204" pitchFamily="49" charset="0"/>
                <a:cs typeface="Courier New" panose="02070309020205020404" pitchFamily="49" charset="0"/>
              </a:rPr>
              <a:t> = (</a:t>
            </a:r>
            <a:r>
              <a:rPr lang="en-US" sz="1400" dirty="0" err="1">
                <a:solidFill>
                  <a:srgbClr val="A64CFF"/>
                </a:solidFill>
                <a:latin typeface="Consolas" panose="020B0609020204030204" pitchFamily="49" charset="0"/>
                <a:cs typeface="Courier New" panose="02070309020205020404" pitchFamily="49" charset="0"/>
              </a:rPr>
              <a:t>int</a:t>
            </a:r>
            <a:r>
              <a:rPr lang="en-US" sz="1400" dirty="0">
                <a:solidFill>
                  <a:srgbClr val="A64CFF"/>
                </a:solidFill>
                <a:latin typeface="Consolas" panose="020B0609020204030204" pitchFamily="49" charset="0"/>
                <a:cs typeface="Courier New" panose="02070309020205020404" pitchFamily="49" charset="0"/>
              </a:rPr>
              <a:t> </a:t>
            </a:r>
            <a:r>
              <a:rPr lang="en-US" sz="1400" dirty="0">
                <a:solidFill>
                  <a:schemeClr val="bg1"/>
                </a:solidFill>
                <a:latin typeface="Consolas" panose="020B0609020204030204" pitchFamily="49" charset="0"/>
                <a:cs typeface="Courier New" panose="02070309020205020404" pitchFamily="49" charset="0"/>
              </a:rPr>
              <a:t>*) malloc(N * </a:t>
            </a:r>
            <a:r>
              <a:rPr lang="en-US" sz="1400" dirty="0" err="1">
                <a:solidFill>
                  <a:schemeClr val="bg1"/>
                </a:solidFill>
                <a:latin typeface="Consolas" panose="020B0609020204030204" pitchFamily="49" charset="0"/>
                <a:cs typeface="Courier New" panose="02070309020205020404" pitchFamily="49" charset="0"/>
              </a:rPr>
              <a:t>sizeof</a:t>
            </a:r>
            <a:r>
              <a:rPr lang="en-US" sz="1400" dirty="0">
                <a:solidFill>
                  <a:schemeClr val="bg1"/>
                </a:solidFill>
                <a:latin typeface="Consolas" panose="020B0609020204030204" pitchFamily="49" charset="0"/>
                <a:cs typeface="Courier New" panose="02070309020205020404" pitchFamily="49" charset="0"/>
              </a:rPr>
              <a:t>(</a:t>
            </a:r>
            <a:r>
              <a:rPr lang="en-US" sz="1400" dirty="0" err="1">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8E4000"/>
                </a:solidFill>
                <a:latin typeface="Consolas" panose="020B0609020204030204" pitchFamily="49" charset="0"/>
                <a:cs typeface="Courier New" panose="02070309020205020404" pitchFamily="49" charset="0"/>
              </a:rPr>
              <a:t>#pragma acc enter data create(</a:t>
            </a:r>
            <a:r>
              <a:rPr lang="en-US" sz="1400" dirty="0" err="1">
                <a:solidFill>
                  <a:srgbClr val="8E4000"/>
                </a:solidFill>
                <a:latin typeface="Consolas" panose="020B0609020204030204" pitchFamily="49" charset="0"/>
                <a:cs typeface="Courier New" panose="02070309020205020404" pitchFamily="49" charset="0"/>
              </a:rPr>
              <a:t>ptr</a:t>
            </a:r>
            <a:r>
              <a:rPr lang="en-US" sz="1400" dirty="0">
                <a:solidFill>
                  <a:srgbClr val="8E4000"/>
                </a:solidFill>
                <a:latin typeface="Consolas" panose="020B0609020204030204" pitchFamily="49" charset="0"/>
                <a:cs typeface="Courier New" panose="02070309020205020404" pitchFamily="49" charset="0"/>
              </a:rPr>
              <a:t>[0:N])</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3051FF"/>
                </a:solidFill>
                <a:latin typeface="Consolas" panose="020B0609020204030204" pitchFamily="49" charset="0"/>
                <a:cs typeface="Courier New" panose="02070309020205020404" pitchFamily="49" charset="0"/>
              </a:rPr>
              <a:t>return</a:t>
            </a: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ptr</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rgbClr val="A64CFF"/>
                </a:solidFill>
                <a:latin typeface="Consolas" panose="020B0609020204030204" pitchFamily="49" charset="0"/>
                <a:cs typeface="Courier New" panose="02070309020205020404" pitchFamily="49" charset="0"/>
              </a:rPr>
              <a:t>void</a:t>
            </a: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deallocate_array</a:t>
            </a:r>
            <a:r>
              <a:rPr lang="en-US" sz="1400" dirty="0">
                <a:solidFill>
                  <a:schemeClr val="bg1"/>
                </a:solidFill>
                <a:latin typeface="Consolas" panose="020B0609020204030204" pitchFamily="49" charset="0"/>
                <a:cs typeface="Courier New" panose="02070309020205020404" pitchFamily="49" charset="0"/>
              </a:rPr>
              <a:t>(</a:t>
            </a:r>
            <a:r>
              <a:rPr lang="en-US" sz="1400" dirty="0" err="1">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ptr</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8E4000"/>
                </a:solidFill>
                <a:latin typeface="Consolas" panose="020B0609020204030204" pitchFamily="49" charset="0"/>
                <a:cs typeface="Courier New" panose="02070309020205020404" pitchFamily="49" charset="0"/>
              </a:rPr>
              <a:t>#pragma acc exit data delete(</a:t>
            </a:r>
            <a:r>
              <a:rPr lang="en-US" sz="1400" dirty="0" err="1">
                <a:solidFill>
                  <a:srgbClr val="8E4000"/>
                </a:solidFill>
                <a:latin typeface="Consolas" panose="020B0609020204030204" pitchFamily="49" charset="0"/>
                <a:cs typeface="Courier New" panose="02070309020205020404" pitchFamily="49" charset="0"/>
              </a:rPr>
              <a:t>ptr</a:t>
            </a:r>
            <a:r>
              <a:rPr lang="en-US" sz="1400" dirty="0">
                <a:solidFill>
                  <a:srgbClr val="8E4000"/>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free(</a:t>
            </a:r>
            <a:r>
              <a:rPr lang="en-US" sz="1400" dirty="0" err="1">
                <a:solidFill>
                  <a:schemeClr val="bg1"/>
                </a:solidFill>
                <a:latin typeface="Consolas" panose="020B0609020204030204" pitchFamily="49" charset="0"/>
                <a:cs typeface="Courier New" panose="02070309020205020404" pitchFamily="49" charset="0"/>
              </a:rPr>
              <a:t>ptr</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err="1">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main(){</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a = </a:t>
            </a:r>
            <a:r>
              <a:rPr lang="en-US" sz="1400" dirty="0" err="1">
                <a:solidFill>
                  <a:schemeClr val="bg1"/>
                </a:solidFill>
                <a:latin typeface="Consolas" panose="020B0609020204030204" pitchFamily="49" charset="0"/>
                <a:cs typeface="Courier New" panose="02070309020205020404" pitchFamily="49" charset="0"/>
              </a:rPr>
              <a:t>allocate_array</a:t>
            </a:r>
            <a:r>
              <a:rPr lang="en-US" sz="1400" dirty="0">
                <a:solidFill>
                  <a:schemeClr val="bg1"/>
                </a:solidFill>
                <a:latin typeface="Consolas" panose="020B0609020204030204" pitchFamily="49" charset="0"/>
                <a:cs typeface="Courier New" panose="02070309020205020404" pitchFamily="49" charset="0"/>
              </a:rPr>
              <a:t>(</a:t>
            </a:r>
            <a:r>
              <a:rPr lang="en-US" sz="1400" dirty="0">
                <a:solidFill>
                  <a:srgbClr val="FF8738"/>
                </a:solidFill>
                <a:latin typeface="Consolas" panose="020B0609020204030204" pitchFamily="49" charset="0"/>
                <a:cs typeface="Courier New" panose="02070309020205020404" pitchFamily="49" charset="0"/>
              </a:rPr>
              <a:t>100</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8E4000"/>
                </a:solidFill>
                <a:latin typeface="Consolas" panose="020B0609020204030204" pitchFamily="49" charset="0"/>
                <a:cs typeface="Courier New" panose="02070309020205020404" pitchFamily="49" charset="0"/>
              </a:rPr>
              <a:t>#pragma acc kernels</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a:t>
            </a:r>
            <a:r>
              <a:rPr lang="en-US" sz="1400" dirty="0">
                <a:solidFill>
                  <a:srgbClr val="FF8738"/>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 = </a:t>
            </a:r>
            <a:r>
              <a:rPr lang="en-US" sz="1400" dirty="0">
                <a:solidFill>
                  <a:srgbClr val="FF8738"/>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deallocate_array</a:t>
            </a:r>
            <a:r>
              <a:rPr lang="en-US" sz="1400" dirty="0">
                <a:solidFill>
                  <a:schemeClr val="bg1"/>
                </a:solidFill>
                <a:latin typeface="Consolas" panose="020B0609020204030204" pitchFamily="49" charset="0"/>
                <a:cs typeface="Courier New" panose="02070309020205020404" pitchFamily="49" charset="0"/>
              </a:rPr>
              <a:t>(a);</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p:txBody>
      </p:sp>
      <p:sp>
        <p:nvSpPr>
          <p:cNvPr id="7" name="Content Placeholder 2">
            <a:extLst>
              <a:ext uri="{FF2B5EF4-FFF2-40B4-BE49-F238E27FC236}">
                <a16:creationId xmlns:a16="http://schemas.microsoft.com/office/drawing/2014/main" id="{F7E9A93C-4513-4F1B-964B-2F8A74A422AA}"/>
              </a:ext>
            </a:extLst>
          </p:cNvPr>
          <p:cNvSpPr>
            <a:spLocks noGrp="1"/>
          </p:cNvSpPr>
          <p:nvPr>
            <p:ph idx="1"/>
          </p:nvPr>
        </p:nvSpPr>
        <p:spPr>
          <a:xfrm>
            <a:off x="5407693" y="1799786"/>
            <a:ext cx="5375822" cy="3970318"/>
          </a:xfrm>
        </p:spPr>
        <p:txBody>
          <a:bodyPr/>
          <a:lstStyle/>
          <a:p>
            <a:r>
              <a:rPr lang="en-US" dirty="0"/>
              <a:t>In this example enter data and exit data are in different functions</a:t>
            </a:r>
          </a:p>
          <a:p>
            <a:r>
              <a:rPr lang="en-US" dirty="0"/>
              <a:t>This allows the programmer to put device allocation/</a:t>
            </a:r>
            <a:r>
              <a:rPr lang="en-US" dirty="0" err="1"/>
              <a:t>deallocation</a:t>
            </a:r>
            <a:r>
              <a:rPr lang="en-US" dirty="0"/>
              <a:t> with the matching host versions</a:t>
            </a:r>
          </a:p>
          <a:p>
            <a:r>
              <a:rPr lang="en-US" dirty="0"/>
              <a:t>This pattern is particularly useful in C++, where structured scopes may not be possible.</a:t>
            </a:r>
          </a:p>
        </p:txBody>
      </p:sp>
    </p:spTree>
    <p:extLst>
      <p:ext uri="{BB962C8B-B14F-4D97-AF65-F5344CB8AC3E}">
        <p14:creationId xmlns:p14="http://schemas.microsoft.com/office/powerpoint/2010/main" val="2531177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040E1-31F3-4BC6-92A8-584904ED3B45}"/>
              </a:ext>
            </a:extLst>
          </p:cNvPr>
          <p:cNvSpPr>
            <a:spLocks noGrp="1"/>
          </p:cNvSpPr>
          <p:nvPr>
            <p:ph type="title"/>
          </p:nvPr>
        </p:nvSpPr>
        <p:spPr>
          <a:xfrm>
            <a:off x="476791" y="391478"/>
            <a:ext cx="5922117" cy="618631"/>
          </a:xfrm>
        </p:spPr>
        <p:txBody>
          <a:bodyPr/>
          <a:lstStyle/>
          <a:p>
            <a:r>
              <a:rPr lang="en-US" dirty="0"/>
              <a:t>CPU + GPU</a:t>
            </a:r>
          </a:p>
        </p:txBody>
      </p:sp>
      <p:sp>
        <p:nvSpPr>
          <p:cNvPr id="4" name="Text Placeholder 3">
            <a:extLst>
              <a:ext uri="{FF2B5EF4-FFF2-40B4-BE49-F238E27FC236}">
                <a16:creationId xmlns:a16="http://schemas.microsoft.com/office/drawing/2014/main" id="{A2D01333-60AC-42FA-B40C-225DA2C0BDC0}"/>
              </a:ext>
            </a:extLst>
          </p:cNvPr>
          <p:cNvSpPr>
            <a:spLocks noGrp="1"/>
          </p:cNvSpPr>
          <p:nvPr>
            <p:ph type="body" sz="quarter" idx="10"/>
          </p:nvPr>
        </p:nvSpPr>
        <p:spPr>
          <a:xfrm>
            <a:off x="476791" y="833705"/>
            <a:ext cx="5922117" cy="525463"/>
          </a:xfrm>
        </p:spPr>
        <p:txBody>
          <a:bodyPr/>
          <a:lstStyle/>
          <a:p>
            <a:r>
              <a:rPr lang="en-US" dirty="0"/>
              <a:t>Physical Diagram</a:t>
            </a:r>
          </a:p>
        </p:txBody>
      </p:sp>
      <p:sp>
        <p:nvSpPr>
          <p:cNvPr id="8" name="Content Placeholder 2">
            <a:extLst>
              <a:ext uri="{FF2B5EF4-FFF2-40B4-BE49-F238E27FC236}">
                <a16:creationId xmlns:a16="http://schemas.microsoft.com/office/drawing/2014/main" id="{9CD5AFC0-1113-427B-B0AA-B51F932897B0}"/>
              </a:ext>
            </a:extLst>
          </p:cNvPr>
          <p:cNvSpPr>
            <a:spLocks noGrp="1"/>
          </p:cNvSpPr>
          <p:nvPr>
            <p:ph idx="1"/>
          </p:nvPr>
        </p:nvSpPr>
        <p:spPr>
          <a:xfrm>
            <a:off x="290343" y="1384734"/>
            <a:ext cx="5825896" cy="4288677"/>
          </a:xfrm>
        </p:spPr>
        <p:txBody>
          <a:bodyPr/>
          <a:lstStyle/>
          <a:p>
            <a:pPr marL="342900" indent="-342900">
              <a:buFont typeface="Wingdings" panose="05000000000000000000" pitchFamily="2" charset="2"/>
              <a:buChar char="§"/>
            </a:pPr>
            <a:r>
              <a:rPr lang="en-US" dirty="0"/>
              <a:t>CPU memory is larger, GPU memory has more bandwidth</a:t>
            </a:r>
          </a:p>
          <a:p>
            <a:pPr marL="342900" indent="-342900">
              <a:buFont typeface="Wingdings" panose="05000000000000000000" pitchFamily="2" charset="2"/>
              <a:buChar char="§"/>
            </a:pPr>
            <a:r>
              <a:rPr lang="en-US" dirty="0"/>
              <a:t>CPU and GPU memory are usually separate, connected by an I/O bus (traditionally PCI-e)</a:t>
            </a:r>
          </a:p>
          <a:p>
            <a:pPr marL="342900" indent="-342900">
              <a:buFont typeface="Wingdings" panose="05000000000000000000" pitchFamily="2" charset="2"/>
              <a:buChar char="§"/>
            </a:pPr>
            <a:r>
              <a:rPr lang="en-US" dirty="0"/>
              <a:t>Any data transferred between the CPU and GPU will be handled by the I/O Bus</a:t>
            </a:r>
          </a:p>
          <a:p>
            <a:pPr marL="342900" indent="-342900">
              <a:buFont typeface="Wingdings" panose="05000000000000000000" pitchFamily="2" charset="2"/>
              <a:buChar char="§"/>
            </a:pPr>
            <a:r>
              <a:rPr lang="en-US" dirty="0"/>
              <a:t>The I/O Bus is relatively slow compared to memory bandwidth</a:t>
            </a:r>
          </a:p>
          <a:p>
            <a:pPr marL="342900" indent="-342900">
              <a:buFont typeface="Wingdings" panose="05000000000000000000" pitchFamily="2" charset="2"/>
              <a:buChar char="§"/>
            </a:pPr>
            <a:r>
              <a:rPr lang="en-US" dirty="0"/>
              <a:t>The GPU cannot perform computation until the data is within its memory</a:t>
            </a:r>
          </a:p>
        </p:txBody>
      </p:sp>
      <p:sp>
        <p:nvSpPr>
          <p:cNvPr id="6" name="Rectangle 5">
            <a:extLst>
              <a:ext uri="{FF2B5EF4-FFF2-40B4-BE49-F238E27FC236}">
                <a16:creationId xmlns:a16="http://schemas.microsoft.com/office/drawing/2014/main" id="{37FE3B59-5C21-4931-B894-59F390EDD26D}"/>
              </a:ext>
            </a:extLst>
          </p:cNvPr>
          <p:cNvSpPr/>
          <p:nvPr/>
        </p:nvSpPr>
        <p:spPr>
          <a:xfrm>
            <a:off x="6225586" y="732138"/>
            <a:ext cx="4572000" cy="4572000"/>
          </a:xfrm>
          <a:prstGeom prst="rect">
            <a:avLst/>
          </a:prstGeom>
          <a:gradFill rotWithShape="1">
            <a:gsLst>
              <a:gs pos="0">
                <a:srgbClr val="808080">
                  <a:lumMod val="50000"/>
                </a:srgbClr>
              </a:gs>
              <a:gs pos="80000">
                <a:srgbClr val="808080">
                  <a:lumMod val="75000"/>
                </a:srgbClr>
              </a:gs>
              <a:gs pos="100000">
                <a:srgbClr val="808080">
                  <a:lumMod val="60000"/>
                  <a:lumOff val="40000"/>
                </a:srgbClr>
              </a:gs>
            </a:gsLst>
            <a:lin ang="16200000" scaled="0"/>
          </a:gradFill>
          <a:ln>
            <a:noFill/>
          </a:ln>
          <a:effectLst>
            <a:outerShdw blurRad="40005" dist="22987" dir="5400000" algn="tl" rotWithShape="0">
              <a:srgbClr val="000000">
                <a:alpha val="35000"/>
              </a:srgbClr>
            </a:outerShdw>
          </a:effectLst>
          <a:scene3d>
            <a:camera prst="orthographicFront">
              <a:rot lat="0" lon="0" rev="0"/>
            </a:camera>
            <a:lightRig rig="threePt" dir="t">
              <a:rot lat="0" lon="0" rev="0"/>
            </a:lightRig>
          </a:scene3d>
          <a:sp3d contourW="12700" prstMaterial="metal">
            <a:bevelT w="63500" h="25400"/>
            <a:contourClr>
              <a:srgbClr val="000000"/>
            </a:contourClr>
          </a:sp3d>
        </p:spPr>
        <p:txBody>
          <a:bodyPr lIns="91433" tIns="45716" rIns="91433" bIns="45716" rtlCol="0" anchor="ctr"/>
          <a:lstStyle/>
          <a:p>
            <a:pPr algn="ctr" defTabSz="457020">
              <a:defRPr/>
            </a:pPr>
            <a:endParaRPr lang="en-US" kern="0" dirty="0">
              <a:solidFill>
                <a:srgbClr val="FFFFFF"/>
              </a:solidFill>
              <a:latin typeface="Trebuchet MS"/>
            </a:endParaRPr>
          </a:p>
        </p:txBody>
      </p:sp>
      <p:sp>
        <p:nvSpPr>
          <p:cNvPr id="7" name="Rounded Rectangle 873">
            <a:extLst>
              <a:ext uri="{FF2B5EF4-FFF2-40B4-BE49-F238E27FC236}">
                <a16:creationId xmlns:a16="http://schemas.microsoft.com/office/drawing/2014/main" id="{0881A822-1B51-4E2D-B0E7-FDEE2E413B18}"/>
              </a:ext>
            </a:extLst>
          </p:cNvPr>
          <p:cNvSpPr/>
          <p:nvPr/>
        </p:nvSpPr>
        <p:spPr>
          <a:xfrm>
            <a:off x="8820912" y="1163553"/>
            <a:ext cx="1689811" cy="2421760"/>
          </a:xfrm>
          <a:prstGeom prst="roundRect">
            <a:avLst>
              <a:gd name="adj" fmla="val 9942"/>
            </a:avLst>
          </a:prstGeom>
          <a:gradFill rotWithShape="1">
            <a:gsLst>
              <a:gs pos="1000">
                <a:srgbClr val="76B900">
                  <a:lumMod val="75000"/>
                </a:srgbClr>
              </a:gs>
              <a:gs pos="86000">
                <a:srgbClr val="76B900"/>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91433" tIns="45716" rIns="91433" bIns="45716" rtlCol="0" anchor="ctr"/>
          <a:lstStyle/>
          <a:p>
            <a:pPr algn="ctr" defTabSz="457020">
              <a:defRPr/>
            </a:pPr>
            <a:endParaRPr lang="en-US" kern="0" dirty="0">
              <a:solidFill>
                <a:srgbClr val="FFFFFF"/>
              </a:solidFill>
              <a:latin typeface="Trebuchet MS"/>
            </a:endParaRPr>
          </a:p>
        </p:txBody>
      </p:sp>
      <p:sp>
        <p:nvSpPr>
          <p:cNvPr id="9" name="Up-Down Arrow 874">
            <a:extLst>
              <a:ext uri="{FF2B5EF4-FFF2-40B4-BE49-F238E27FC236}">
                <a16:creationId xmlns:a16="http://schemas.microsoft.com/office/drawing/2014/main" id="{98337B0B-2273-4F8C-9266-E3D7BEFB98D5}"/>
              </a:ext>
            </a:extLst>
          </p:cNvPr>
          <p:cNvSpPr/>
          <p:nvPr/>
        </p:nvSpPr>
        <p:spPr>
          <a:xfrm>
            <a:off x="9027276" y="3607064"/>
            <a:ext cx="1270022" cy="791827"/>
          </a:xfrm>
          <a:prstGeom prst="upDownArrow">
            <a:avLst>
              <a:gd name="adj1" fmla="val 64334"/>
              <a:gd name="adj2" fmla="val 24842"/>
            </a:avLst>
          </a:prstGeom>
          <a:solidFill>
            <a:srgbClr val="FFC000"/>
          </a:solidFill>
          <a:ln w="9525" cap="flat" cmpd="sng" algn="ctr">
            <a:noFill/>
            <a:prstDash val="solid"/>
          </a:ln>
          <a:effectLst>
            <a:outerShdw blurRad="40000" dist="23000" dir="5400000" rotWithShape="0">
              <a:srgbClr val="000000">
                <a:alpha val="35000"/>
              </a:srgbClr>
            </a:outerShdw>
          </a:effectLst>
          <a:scene3d>
            <a:camera prst="orthographicFront"/>
            <a:lightRig rig="threePt" dir="t"/>
          </a:scene3d>
          <a:sp3d>
            <a:bevelT w="12700" h="12700"/>
          </a:sp3d>
        </p:spPr>
        <p:txBody>
          <a:bodyPr lIns="91433" tIns="45716" rIns="91433" bIns="45716" rtlCol="0" anchor="ctr"/>
          <a:lstStyle/>
          <a:p>
            <a:pPr algn="ctr" defTabSz="457020">
              <a:defRPr/>
            </a:pPr>
            <a:endParaRPr lang="en-US" kern="0">
              <a:solidFill>
                <a:srgbClr val="FFFFFF"/>
              </a:solidFill>
              <a:latin typeface="Trebuchet MS"/>
            </a:endParaRPr>
          </a:p>
        </p:txBody>
      </p:sp>
      <p:sp>
        <p:nvSpPr>
          <p:cNvPr id="10" name="Rounded Rectangle 876">
            <a:extLst>
              <a:ext uri="{FF2B5EF4-FFF2-40B4-BE49-F238E27FC236}">
                <a16:creationId xmlns:a16="http://schemas.microsoft.com/office/drawing/2014/main" id="{F6B7E92D-F11A-496A-90A5-E4B97FE00324}"/>
              </a:ext>
            </a:extLst>
          </p:cNvPr>
          <p:cNvSpPr/>
          <p:nvPr/>
        </p:nvSpPr>
        <p:spPr>
          <a:xfrm>
            <a:off x="6533352" y="1197768"/>
            <a:ext cx="1682750" cy="1311996"/>
          </a:xfrm>
          <a:prstGeom prst="roundRect">
            <a:avLst>
              <a:gd name="adj" fmla="val 10916"/>
            </a:avLst>
          </a:prstGeom>
          <a:gradFill rotWithShape="1">
            <a:gsLst>
              <a:gs pos="1000">
                <a:srgbClr val="007CB4"/>
              </a:gs>
              <a:gs pos="100000">
                <a:srgbClr val="009CE0"/>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91433" tIns="45716" rIns="91433" bIns="45716" rtlCol="0" anchor="ctr"/>
          <a:lstStyle/>
          <a:p>
            <a:pPr algn="ctr" defTabSz="457020">
              <a:defRPr/>
            </a:pPr>
            <a:endParaRPr lang="en-US" kern="0" dirty="0">
              <a:solidFill>
                <a:srgbClr val="FFFFFF"/>
              </a:solidFill>
              <a:latin typeface="Trebuchet MS"/>
            </a:endParaRPr>
          </a:p>
        </p:txBody>
      </p:sp>
      <p:sp>
        <p:nvSpPr>
          <p:cNvPr id="11" name="Rounded Rectangle 877">
            <a:extLst>
              <a:ext uri="{FF2B5EF4-FFF2-40B4-BE49-F238E27FC236}">
                <a16:creationId xmlns:a16="http://schemas.microsoft.com/office/drawing/2014/main" id="{B3030ADD-32FC-4FFC-B5C1-8463775EE8A9}"/>
              </a:ext>
            </a:extLst>
          </p:cNvPr>
          <p:cNvSpPr/>
          <p:nvPr/>
        </p:nvSpPr>
        <p:spPr>
          <a:xfrm>
            <a:off x="6533352" y="2785989"/>
            <a:ext cx="1682750" cy="2115250"/>
          </a:xfrm>
          <a:prstGeom prst="roundRect">
            <a:avLst>
              <a:gd name="adj" fmla="val 9194"/>
            </a:avLst>
          </a:prstGeom>
          <a:gradFill rotWithShape="1">
            <a:gsLst>
              <a:gs pos="1000">
                <a:srgbClr val="FFC000">
                  <a:lumMod val="75000"/>
                </a:srgbClr>
              </a:gs>
              <a:gs pos="80000">
                <a:srgbClr val="FFC000">
                  <a:lumMod val="60000"/>
                  <a:lumOff val="40000"/>
                </a:srgbClr>
              </a:gs>
              <a:gs pos="100000">
                <a:srgbClr val="FFC000">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91433" tIns="45716" rIns="91433" bIns="45716" rtlCol="0" anchor="ctr"/>
          <a:lstStyle/>
          <a:p>
            <a:pPr algn="ctr" defTabSz="457020">
              <a:defRPr/>
            </a:pPr>
            <a:endParaRPr lang="en-US" kern="0" dirty="0">
              <a:solidFill>
                <a:srgbClr val="FFFFFF"/>
              </a:solidFill>
              <a:latin typeface="Trebuchet MS"/>
            </a:endParaRPr>
          </a:p>
        </p:txBody>
      </p:sp>
      <p:sp>
        <p:nvSpPr>
          <p:cNvPr id="12" name="TextBox 11">
            <a:extLst>
              <a:ext uri="{FF2B5EF4-FFF2-40B4-BE49-F238E27FC236}">
                <a16:creationId xmlns:a16="http://schemas.microsoft.com/office/drawing/2014/main" id="{89F61A70-4D48-422C-9EA0-59AC82AE93B4}"/>
              </a:ext>
            </a:extLst>
          </p:cNvPr>
          <p:cNvSpPr txBox="1"/>
          <p:nvPr/>
        </p:nvSpPr>
        <p:spPr>
          <a:xfrm>
            <a:off x="6817095" y="3380553"/>
            <a:ext cx="1115266" cy="923322"/>
          </a:xfrm>
          <a:prstGeom prst="rect">
            <a:avLst/>
          </a:prstGeom>
          <a:noFill/>
        </p:spPr>
        <p:txBody>
          <a:bodyPr wrap="square" lIns="91433" tIns="45716" rIns="91433" bIns="45716" rtlCol="0">
            <a:spAutoFit/>
          </a:bodyPr>
          <a:lstStyle/>
          <a:p>
            <a:pPr algn="ctr" defTabSz="457020"/>
            <a:r>
              <a:rPr lang="en-US" dirty="0">
                <a:solidFill>
                  <a:srgbClr val="C86414">
                    <a:lumMod val="50000"/>
                  </a:srgbClr>
                </a:solidFill>
              </a:rPr>
              <a:t>High Capacity Memory</a:t>
            </a:r>
          </a:p>
        </p:txBody>
      </p:sp>
      <p:sp>
        <p:nvSpPr>
          <p:cNvPr id="13" name="Rounded Rectangle 879">
            <a:extLst>
              <a:ext uri="{FF2B5EF4-FFF2-40B4-BE49-F238E27FC236}">
                <a16:creationId xmlns:a16="http://schemas.microsoft.com/office/drawing/2014/main" id="{BEAF2D9C-06D3-453F-8766-BA6BC3BFC943}"/>
              </a:ext>
            </a:extLst>
          </p:cNvPr>
          <p:cNvSpPr/>
          <p:nvPr/>
        </p:nvSpPr>
        <p:spPr>
          <a:xfrm>
            <a:off x="6668498" y="2116064"/>
            <a:ext cx="1412460" cy="256560"/>
          </a:xfrm>
          <a:prstGeom prst="roundRect">
            <a:avLst/>
          </a:prstGeom>
          <a:gradFill rotWithShape="1">
            <a:gsLst>
              <a:gs pos="40000">
                <a:srgbClr val="FFC000">
                  <a:lumMod val="75000"/>
                </a:srgbClr>
              </a:gs>
              <a:gs pos="100000">
                <a:srgbClr val="FFC000">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91433" tIns="45716" rIns="91433" bIns="45716" rtlCol="0" anchor="ctr"/>
          <a:lstStyle/>
          <a:p>
            <a:pPr algn="ctr" defTabSz="457020">
              <a:defRPr/>
            </a:pPr>
            <a:endParaRPr lang="en-US" kern="0" dirty="0">
              <a:solidFill>
                <a:srgbClr val="FFFFFF"/>
              </a:solidFill>
              <a:latin typeface="Trebuchet MS"/>
            </a:endParaRPr>
          </a:p>
        </p:txBody>
      </p:sp>
      <p:sp>
        <p:nvSpPr>
          <p:cNvPr id="14" name="TextBox 13">
            <a:extLst>
              <a:ext uri="{FF2B5EF4-FFF2-40B4-BE49-F238E27FC236}">
                <a16:creationId xmlns:a16="http://schemas.microsoft.com/office/drawing/2014/main" id="{AF05949E-A7C4-4CFD-B433-841D4FE225DA}"/>
              </a:ext>
            </a:extLst>
          </p:cNvPr>
          <p:cNvSpPr txBox="1"/>
          <p:nvPr/>
        </p:nvSpPr>
        <p:spPr>
          <a:xfrm>
            <a:off x="6785559" y="2115053"/>
            <a:ext cx="1178340" cy="261610"/>
          </a:xfrm>
          <a:prstGeom prst="rect">
            <a:avLst/>
          </a:prstGeom>
          <a:noFill/>
        </p:spPr>
        <p:txBody>
          <a:bodyPr wrap="square" lIns="91433" tIns="45716" rIns="91433" bIns="45716" rtlCol="0">
            <a:spAutoFit/>
          </a:bodyPr>
          <a:lstStyle/>
          <a:p>
            <a:pPr algn="ctr" defTabSz="457020"/>
            <a:r>
              <a:rPr lang="en-US" sz="1100" dirty="0">
                <a:solidFill>
                  <a:srgbClr val="FFC000">
                    <a:lumMod val="50000"/>
                  </a:srgbClr>
                </a:solidFill>
              </a:rPr>
              <a:t>Shared Cache</a:t>
            </a:r>
          </a:p>
        </p:txBody>
      </p:sp>
      <p:sp>
        <p:nvSpPr>
          <p:cNvPr id="15" name="Rounded Rectangle 881">
            <a:extLst>
              <a:ext uri="{FF2B5EF4-FFF2-40B4-BE49-F238E27FC236}">
                <a16:creationId xmlns:a16="http://schemas.microsoft.com/office/drawing/2014/main" id="{4FF56FDE-85EF-4157-9995-2F7ACDA49738}"/>
              </a:ext>
            </a:extLst>
          </p:cNvPr>
          <p:cNvSpPr/>
          <p:nvPr/>
        </p:nvSpPr>
        <p:spPr>
          <a:xfrm>
            <a:off x="8820912" y="4408712"/>
            <a:ext cx="1682750" cy="492818"/>
          </a:xfrm>
          <a:prstGeom prst="roundRect">
            <a:avLst/>
          </a:prstGeom>
          <a:gradFill rotWithShape="1">
            <a:gsLst>
              <a:gs pos="0">
                <a:srgbClr val="FFC000">
                  <a:lumMod val="75000"/>
                </a:srgbClr>
              </a:gs>
              <a:gs pos="80000">
                <a:srgbClr val="FFC000">
                  <a:lumMod val="60000"/>
                  <a:lumOff val="40000"/>
                </a:srgbClr>
              </a:gs>
              <a:gs pos="100000">
                <a:srgbClr val="FFC000">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91433" tIns="45716" rIns="91433" bIns="45716" rtlCol="0" anchor="ctr"/>
          <a:lstStyle/>
          <a:p>
            <a:pPr algn="ctr" defTabSz="457020">
              <a:defRPr/>
            </a:pPr>
            <a:endParaRPr lang="en-US" kern="0" dirty="0">
              <a:solidFill>
                <a:srgbClr val="FFFFFF"/>
              </a:solidFill>
              <a:latin typeface="Trebuchet MS"/>
            </a:endParaRPr>
          </a:p>
        </p:txBody>
      </p:sp>
      <p:sp>
        <p:nvSpPr>
          <p:cNvPr id="16" name="TextBox 15">
            <a:extLst>
              <a:ext uri="{FF2B5EF4-FFF2-40B4-BE49-F238E27FC236}">
                <a16:creationId xmlns:a16="http://schemas.microsoft.com/office/drawing/2014/main" id="{7DB98F4B-497C-4F83-8CD1-178E5476E20D}"/>
              </a:ext>
            </a:extLst>
          </p:cNvPr>
          <p:cNvSpPr txBox="1"/>
          <p:nvPr/>
        </p:nvSpPr>
        <p:spPr>
          <a:xfrm>
            <a:off x="8818305" y="4423542"/>
            <a:ext cx="1687969" cy="461665"/>
          </a:xfrm>
          <a:prstGeom prst="rect">
            <a:avLst/>
          </a:prstGeom>
          <a:noFill/>
        </p:spPr>
        <p:txBody>
          <a:bodyPr wrap="square" lIns="91433" tIns="45716" rIns="91433" bIns="45716" rtlCol="0">
            <a:spAutoFit/>
          </a:bodyPr>
          <a:lstStyle/>
          <a:p>
            <a:pPr algn="ctr" defTabSz="457020"/>
            <a:r>
              <a:rPr lang="en-US" sz="1200" dirty="0">
                <a:solidFill>
                  <a:srgbClr val="64320A"/>
                </a:solidFill>
              </a:rPr>
              <a:t>High Bandwidth Memory</a:t>
            </a:r>
          </a:p>
        </p:txBody>
      </p:sp>
      <p:sp>
        <p:nvSpPr>
          <p:cNvPr id="17" name="Rounded Rectangle 883">
            <a:extLst>
              <a:ext uri="{FF2B5EF4-FFF2-40B4-BE49-F238E27FC236}">
                <a16:creationId xmlns:a16="http://schemas.microsoft.com/office/drawing/2014/main" id="{F068627A-4C06-48AD-8836-7D4E91239592}"/>
              </a:ext>
            </a:extLst>
          </p:cNvPr>
          <p:cNvSpPr/>
          <p:nvPr/>
        </p:nvSpPr>
        <p:spPr>
          <a:xfrm>
            <a:off x="9017294" y="3280236"/>
            <a:ext cx="1289986" cy="205740"/>
          </a:xfrm>
          <a:prstGeom prst="roundRect">
            <a:avLst/>
          </a:prstGeom>
          <a:gradFill rotWithShape="1">
            <a:gsLst>
              <a:gs pos="40000">
                <a:srgbClr val="FFC000">
                  <a:lumMod val="75000"/>
                </a:srgbClr>
              </a:gs>
              <a:gs pos="100000">
                <a:srgbClr val="FFC000">
                  <a:lumMod val="7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91433" tIns="45716" rIns="91433" bIns="45716" rtlCol="0" anchor="ctr"/>
          <a:lstStyle/>
          <a:p>
            <a:pPr algn="ctr" defTabSz="457020">
              <a:defRPr/>
            </a:pPr>
            <a:endParaRPr lang="en-US" kern="0" dirty="0">
              <a:solidFill>
                <a:srgbClr val="FFFFFF"/>
              </a:solidFill>
              <a:latin typeface="Trebuchet MS"/>
            </a:endParaRPr>
          </a:p>
        </p:txBody>
      </p:sp>
      <p:sp>
        <p:nvSpPr>
          <p:cNvPr id="18" name="TextBox 17">
            <a:extLst>
              <a:ext uri="{FF2B5EF4-FFF2-40B4-BE49-F238E27FC236}">
                <a16:creationId xmlns:a16="http://schemas.microsoft.com/office/drawing/2014/main" id="{E073179D-40A0-4FDD-AE0B-AAE01D38A834}"/>
              </a:ext>
            </a:extLst>
          </p:cNvPr>
          <p:cNvSpPr txBox="1"/>
          <p:nvPr/>
        </p:nvSpPr>
        <p:spPr>
          <a:xfrm>
            <a:off x="8818305" y="3277050"/>
            <a:ext cx="1687969" cy="246213"/>
          </a:xfrm>
          <a:prstGeom prst="rect">
            <a:avLst/>
          </a:prstGeom>
          <a:noFill/>
        </p:spPr>
        <p:txBody>
          <a:bodyPr wrap="square" lIns="91433" tIns="45716" rIns="91433" bIns="45716" rtlCol="0">
            <a:spAutoFit/>
          </a:bodyPr>
          <a:lstStyle/>
          <a:p>
            <a:pPr algn="ctr" defTabSz="457020"/>
            <a:r>
              <a:rPr lang="en-US" sz="1000" dirty="0">
                <a:solidFill>
                  <a:srgbClr val="FFC000">
                    <a:lumMod val="50000"/>
                  </a:srgbClr>
                </a:solidFill>
              </a:rPr>
              <a:t>Shared Cache</a:t>
            </a:r>
          </a:p>
        </p:txBody>
      </p:sp>
      <p:grpSp>
        <p:nvGrpSpPr>
          <p:cNvPr id="19" name="Group 18">
            <a:extLst>
              <a:ext uri="{FF2B5EF4-FFF2-40B4-BE49-F238E27FC236}">
                <a16:creationId xmlns:a16="http://schemas.microsoft.com/office/drawing/2014/main" id="{FC65EF23-BA83-4596-A60D-6429B5E4B0B1}"/>
              </a:ext>
            </a:extLst>
          </p:cNvPr>
          <p:cNvGrpSpPr/>
          <p:nvPr/>
        </p:nvGrpSpPr>
        <p:grpSpPr>
          <a:xfrm>
            <a:off x="9022207" y="2924805"/>
            <a:ext cx="1280160" cy="138550"/>
            <a:chOff x="5764698" y="3240790"/>
            <a:chExt cx="1280160" cy="138550"/>
          </a:xfrm>
        </p:grpSpPr>
        <p:sp>
          <p:nvSpPr>
            <p:cNvPr id="20" name="Rectangle 19">
              <a:extLst>
                <a:ext uri="{FF2B5EF4-FFF2-40B4-BE49-F238E27FC236}">
                  <a16:creationId xmlns:a16="http://schemas.microsoft.com/office/drawing/2014/main" id="{44F45F72-A675-43AF-975A-7D7625519DCC}"/>
                </a:ext>
              </a:extLst>
            </p:cNvPr>
            <p:cNvSpPr/>
            <p:nvPr/>
          </p:nvSpPr>
          <p:spPr>
            <a:xfrm>
              <a:off x="5764698"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1" name="Rectangle 20">
              <a:extLst>
                <a:ext uri="{FF2B5EF4-FFF2-40B4-BE49-F238E27FC236}">
                  <a16:creationId xmlns:a16="http://schemas.microsoft.com/office/drawing/2014/main" id="{61498563-CB1E-4BFA-8ADE-C331DFEF36B0}"/>
                </a:ext>
              </a:extLst>
            </p:cNvPr>
            <p:cNvSpPr/>
            <p:nvPr/>
          </p:nvSpPr>
          <p:spPr>
            <a:xfrm>
              <a:off x="5921504"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2" name="Rectangle 21">
              <a:extLst>
                <a:ext uri="{FF2B5EF4-FFF2-40B4-BE49-F238E27FC236}">
                  <a16:creationId xmlns:a16="http://schemas.microsoft.com/office/drawing/2014/main" id="{0A87F238-A1A1-4A64-AC18-D9C21D159D99}"/>
                </a:ext>
              </a:extLst>
            </p:cNvPr>
            <p:cNvSpPr/>
            <p:nvPr/>
          </p:nvSpPr>
          <p:spPr>
            <a:xfrm>
              <a:off x="6093989"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 name="Rectangle 22">
              <a:extLst>
                <a:ext uri="{FF2B5EF4-FFF2-40B4-BE49-F238E27FC236}">
                  <a16:creationId xmlns:a16="http://schemas.microsoft.com/office/drawing/2014/main" id="{9BAD5E95-301A-4417-BBBD-EA8773622FB4}"/>
                </a:ext>
              </a:extLst>
            </p:cNvPr>
            <p:cNvSpPr/>
            <p:nvPr/>
          </p:nvSpPr>
          <p:spPr>
            <a:xfrm>
              <a:off x="6250796"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4" name="Rectangle 23">
              <a:extLst>
                <a:ext uri="{FF2B5EF4-FFF2-40B4-BE49-F238E27FC236}">
                  <a16:creationId xmlns:a16="http://schemas.microsoft.com/office/drawing/2014/main" id="{3F5BB9FD-230F-4EEC-AE28-B6935453560D}"/>
                </a:ext>
              </a:extLst>
            </p:cNvPr>
            <p:cNvSpPr/>
            <p:nvPr/>
          </p:nvSpPr>
          <p:spPr>
            <a:xfrm>
              <a:off x="6423281"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 name="Rectangle 24">
              <a:extLst>
                <a:ext uri="{FF2B5EF4-FFF2-40B4-BE49-F238E27FC236}">
                  <a16:creationId xmlns:a16="http://schemas.microsoft.com/office/drawing/2014/main" id="{47EC6E72-653C-49EF-A44E-FE2C490C3440}"/>
                </a:ext>
              </a:extLst>
            </p:cNvPr>
            <p:cNvSpPr/>
            <p:nvPr/>
          </p:nvSpPr>
          <p:spPr>
            <a:xfrm>
              <a:off x="6580087"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6" name="Rectangle 25">
              <a:extLst>
                <a:ext uri="{FF2B5EF4-FFF2-40B4-BE49-F238E27FC236}">
                  <a16:creationId xmlns:a16="http://schemas.microsoft.com/office/drawing/2014/main" id="{93B9867A-B5BD-4199-844F-85D4D5D69AB5}"/>
                </a:ext>
              </a:extLst>
            </p:cNvPr>
            <p:cNvSpPr/>
            <p:nvPr/>
          </p:nvSpPr>
          <p:spPr>
            <a:xfrm>
              <a:off x="6752572"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7" name="Rectangle 26">
              <a:extLst>
                <a:ext uri="{FF2B5EF4-FFF2-40B4-BE49-F238E27FC236}">
                  <a16:creationId xmlns:a16="http://schemas.microsoft.com/office/drawing/2014/main" id="{7782325A-BBF8-43E5-8ABD-CF99EE22F7AA}"/>
                </a:ext>
              </a:extLst>
            </p:cNvPr>
            <p:cNvSpPr/>
            <p:nvPr/>
          </p:nvSpPr>
          <p:spPr>
            <a:xfrm>
              <a:off x="6909378"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28" name="Group 27">
            <a:extLst>
              <a:ext uri="{FF2B5EF4-FFF2-40B4-BE49-F238E27FC236}">
                <a16:creationId xmlns:a16="http://schemas.microsoft.com/office/drawing/2014/main" id="{5DADF979-628A-4893-83DD-936356ED41EA}"/>
              </a:ext>
            </a:extLst>
          </p:cNvPr>
          <p:cNvGrpSpPr/>
          <p:nvPr/>
        </p:nvGrpSpPr>
        <p:grpSpPr>
          <a:xfrm>
            <a:off x="8924100" y="2907321"/>
            <a:ext cx="1476374" cy="169277"/>
            <a:chOff x="5664483" y="3223318"/>
            <a:chExt cx="1476374" cy="169277"/>
          </a:xfrm>
        </p:grpSpPr>
        <p:sp>
          <p:nvSpPr>
            <p:cNvPr id="29" name="TextBox 28">
              <a:extLst>
                <a:ext uri="{FF2B5EF4-FFF2-40B4-BE49-F238E27FC236}">
                  <a16:creationId xmlns:a16="http://schemas.microsoft.com/office/drawing/2014/main" id="{4689ECA7-961A-4258-A567-C16427668208}"/>
                </a:ext>
              </a:extLst>
            </p:cNvPr>
            <p:cNvSpPr txBox="1"/>
            <p:nvPr/>
          </p:nvSpPr>
          <p:spPr>
            <a:xfrm>
              <a:off x="5664483"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sp>
          <p:nvSpPr>
            <p:cNvPr id="30" name="TextBox 29">
              <a:extLst>
                <a:ext uri="{FF2B5EF4-FFF2-40B4-BE49-F238E27FC236}">
                  <a16:creationId xmlns:a16="http://schemas.microsoft.com/office/drawing/2014/main" id="{00EA5A83-D7D2-45C7-9FD8-3B30326DE0B2}"/>
                </a:ext>
              </a:extLst>
            </p:cNvPr>
            <p:cNvSpPr txBox="1"/>
            <p:nvPr/>
          </p:nvSpPr>
          <p:spPr>
            <a:xfrm>
              <a:off x="5819264"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sp>
          <p:nvSpPr>
            <p:cNvPr id="31" name="TextBox 30">
              <a:extLst>
                <a:ext uri="{FF2B5EF4-FFF2-40B4-BE49-F238E27FC236}">
                  <a16:creationId xmlns:a16="http://schemas.microsoft.com/office/drawing/2014/main" id="{E5ED7578-023D-47D1-A56E-74EE0FC7CC8D}"/>
                </a:ext>
              </a:extLst>
            </p:cNvPr>
            <p:cNvSpPr txBox="1"/>
            <p:nvPr/>
          </p:nvSpPr>
          <p:spPr>
            <a:xfrm>
              <a:off x="5997859"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sp>
          <p:nvSpPr>
            <p:cNvPr id="32" name="TextBox 31">
              <a:extLst>
                <a:ext uri="{FF2B5EF4-FFF2-40B4-BE49-F238E27FC236}">
                  <a16:creationId xmlns:a16="http://schemas.microsoft.com/office/drawing/2014/main" id="{87BD0E3A-723B-4906-801C-0D40CE1030ED}"/>
                </a:ext>
              </a:extLst>
            </p:cNvPr>
            <p:cNvSpPr txBox="1"/>
            <p:nvPr/>
          </p:nvSpPr>
          <p:spPr>
            <a:xfrm>
              <a:off x="6152639"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sp>
          <p:nvSpPr>
            <p:cNvPr id="33" name="TextBox 32">
              <a:extLst>
                <a:ext uri="{FF2B5EF4-FFF2-40B4-BE49-F238E27FC236}">
                  <a16:creationId xmlns:a16="http://schemas.microsoft.com/office/drawing/2014/main" id="{EC6D944B-7CFE-4CE3-BB91-C363604FA382}"/>
                </a:ext>
              </a:extLst>
            </p:cNvPr>
            <p:cNvSpPr txBox="1"/>
            <p:nvPr/>
          </p:nvSpPr>
          <p:spPr>
            <a:xfrm>
              <a:off x="6327264"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sp>
          <p:nvSpPr>
            <p:cNvPr id="34" name="TextBox 33">
              <a:extLst>
                <a:ext uri="{FF2B5EF4-FFF2-40B4-BE49-F238E27FC236}">
                  <a16:creationId xmlns:a16="http://schemas.microsoft.com/office/drawing/2014/main" id="{3626751F-7EFB-44C1-B5E6-1139FCBA08F1}"/>
                </a:ext>
              </a:extLst>
            </p:cNvPr>
            <p:cNvSpPr txBox="1"/>
            <p:nvPr/>
          </p:nvSpPr>
          <p:spPr>
            <a:xfrm>
              <a:off x="6482046"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sp>
          <p:nvSpPr>
            <p:cNvPr id="35" name="TextBox 34">
              <a:extLst>
                <a:ext uri="{FF2B5EF4-FFF2-40B4-BE49-F238E27FC236}">
                  <a16:creationId xmlns:a16="http://schemas.microsoft.com/office/drawing/2014/main" id="{76671E56-D4F4-41A3-ABE2-E8C334B6DD21}"/>
                </a:ext>
              </a:extLst>
            </p:cNvPr>
            <p:cNvSpPr txBox="1"/>
            <p:nvPr/>
          </p:nvSpPr>
          <p:spPr>
            <a:xfrm>
              <a:off x="6660639"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sp>
          <p:nvSpPr>
            <p:cNvPr id="36" name="TextBox 35">
              <a:extLst>
                <a:ext uri="{FF2B5EF4-FFF2-40B4-BE49-F238E27FC236}">
                  <a16:creationId xmlns:a16="http://schemas.microsoft.com/office/drawing/2014/main" id="{676A202D-A6F3-44DD-BEAD-2A16BA9D0CB3}"/>
                </a:ext>
              </a:extLst>
            </p:cNvPr>
            <p:cNvSpPr txBox="1"/>
            <p:nvPr/>
          </p:nvSpPr>
          <p:spPr>
            <a:xfrm>
              <a:off x="6815421"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grpSp>
      <p:grpSp>
        <p:nvGrpSpPr>
          <p:cNvPr id="37" name="Group 36">
            <a:extLst>
              <a:ext uri="{FF2B5EF4-FFF2-40B4-BE49-F238E27FC236}">
                <a16:creationId xmlns:a16="http://schemas.microsoft.com/office/drawing/2014/main" id="{8209DA93-6D59-454B-92BD-21C07EE3A01C}"/>
              </a:ext>
            </a:extLst>
          </p:cNvPr>
          <p:cNvGrpSpPr/>
          <p:nvPr/>
        </p:nvGrpSpPr>
        <p:grpSpPr>
          <a:xfrm>
            <a:off x="9089947" y="3062981"/>
            <a:ext cx="1144680" cy="214313"/>
            <a:chOff x="5832438" y="3378967"/>
            <a:chExt cx="1144680" cy="214313"/>
          </a:xfrm>
        </p:grpSpPr>
        <p:cxnSp>
          <p:nvCxnSpPr>
            <p:cNvPr id="38" name="Straight Arrow Connector 37">
              <a:extLst>
                <a:ext uri="{FF2B5EF4-FFF2-40B4-BE49-F238E27FC236}">
                  <a16:creationId xmlns:a16="http://schemas.microsoft.com/office/drawing/2014/main" id="{67C8E9CF-8A0A-452D-A538-2AC6FB021326}"/>
                </a:ext>
              </a:extLst>
            </p:cNvPr>
            <p:cNvCxnSpPr/>
            <p:nvPr/>
          </p:nvCxnSpPr>
          <p:spPr>
            <a:xfrm>
              <a:off x="5832438"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cxnSp>
          <p:nvCxnSpPr>
            <p:cNvPr id="39" name="Straight Arrow Connector 38">
              <a:extLst>
                <a:ext uri="{FF2B5EF4-FFF2-40B4-BE49-F238E27FC236}">
                  <a16:creationId xmlns:a16="http://schemas.microsoft.com/office/drawing/2014/main" id="{32B63DCD-EF18-4FEC-A752-7ADE00898F8C}"/>
                </a:ext>
              </a:extLst>
            </p:cNvPr>
            <p:cNvCxnSpPr/>
            <p:nvPr/>
          </p:nvCxnSpPr>
          <p:spPr>
            <a:xfrm>
              <a:off x="5989244"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cxnSp>
          <p:nvCxnSpPr>
            <p:cNvPr id="40" name="Straight Arrow Connector 39">
              <a:extLst>
                <a:ext uri="{FF2B5EF4-FFF2-40B4-BE49-F238E27FC236}">
                  <a16:creationId xmlns:a16="http://schemas.microsoft.com/office/drawing/2014/main" id="{BC1CAD79-1F5C-4E86-B2D2-251CADE7BCB5}"/>
                </a:ext>
              </a:extLst>
            </p:cNvPr>
            <p:cNvCxnSpPr/>
            <p:nvPr/>
          </p:nvCxnSpPr>
          <p:spPr>
            <a:xfrm>
              <a:off x="6161729"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cxnSp>
          <p:nvCxnSpPr>
            <p:cNvPr id="41" name="Straight Arrow Connector 40">
              <a:extLst>
                <a:ext uri="{FF2B5EF4-FFF2-40B4-BE49-F238E27FC236}">
                  <a16:creationId xmlns:a16="http://schemas.microsoft.com/office/drawing/2014/main" id="{217E343C-5F06-4626-B679-92D468A1B541}"/>
                </a:ext>
              </a:extLst>
            </p:cNvPr>
            <p:cNvCxnSpPr/>
            <p:nvPr/>
          </p:nvCxnSpPr>
          <p:spPr>
            <a:xfrm>
              <a:off x="6318536"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cxnSp>
          <p:nvCxnSpPr>
            <p:cNvPr id="42" name="Straight Arrow Connector 41">
              <a:extLst>
                <a:ext uri="{FF2B5EF4-FFF2-40B4-BE49-F238E27FC236}">
                  <a16:creationId xmlns:a16="http://schemas.microsoft.com/office/drawing/2014/main" id="{7A7E6E56-405E-4C93-8F3C-DFDDC8A00AB6}"/>
                </a:ext>
              </a:extLst>
            </p:cNvPr>
            <p:cNvCxnSpPr/>
            <p:nvPr/>
          </p:nvCxnSpPr>
          <p:spPr>
            <a:xfrm>
              <a:off x="6493950"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cxnSp>
          <p:nvCxnSpPr>
            <p:cNvPr id="43" name="Straight Arrow Connector 42">
              <a:extLst>
                <a:ext uri="{FF2B5EF4-FFF2-40B4-BE49-F238E27FC236}">
                  <a16:creationId xmlns:a16="http://schemas.microsoft.com/office/drawing/2014/main" id="{0B229528-02A0-4FE0-BA8D-1B1347262B16}"/>
                </a:ext>
              </a:extLst>
            </p:cNvPr>
            <p:cNvCxnSpPr/>
            <p:nvPr/>
          </p:nvCxnSpPr>
          <p:spPr>
            <a:xfrm>
              <a:off x="6647827"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cxnSp>
          <p:nvCxnSpPr>
            <p:cNvPr id="44" name="Straight Arrow Connector 43">
              <a:extLst>
                <a:ext uri="{FF2B5EF4-FFF2-40B4-BE49-F238E27FC236}">
                  <a16:creationId xmlns:a16="http://schemas.microsoft.com/office/drawing/2014/main" id="{D002F5F6-B9EC-4EA5-BFA0-CE84243454D7}"/>
                </a:ext>
              </a:extLst>
            </p:cNvPr>
            <p:cNvCxnSpPr/>
            <p:nvPr/>
          </p:nvCxnSpPr>
          <p:spPr>
            <a:xfrm>
              <a:off x="6823357"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cxnSp>
          <p:nvCxnSpPr>
            <p:cNvPr id="45" name="Straight Arrow Connector 44">
              <a:extLst>
                <a:ext uri="{FF2B5EF4-FFF2-40B4-BE49-F238E27FC236}">
                  <a16:creationId xmlns:a16="http://schemas.microsoft.com/office/drawing/2014/main" id="{6B43366A-7551-4B2B-957B-98C64272093F}"/>
                </a:ext>
              </a:extLst>
            </p:cNvPr>
            <p:cNvCxnSpPr/>
            <p:nvPr/>
          </p:nvCxnSpPr>
          <p:spPr>
            <a:xfrm>
              <a:off x="6977118"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grpSp>
      <p:grpSp>
        <p:nvGrpSpPr>
          <p:cNvPr id="46" name="Group 45">
            <a:extLst>
              <a:ext uri="{FF2B5EF4-FFF2-40B4-BE49-F238E27FC236}">
                <a16:creationId xmlns:a16="http://schemas.microsoft.com/office/drawing/2014/main" id="{946240CE-01BD-4B4C-ADD7-987FD692EDB0}"/>
              </a:ext>
            </a:extLst>
          </p:cNvPr>
          <p:cNvGrpSpPr/>
          <p:nvPr/>
        </p:nvGrpSpPr>
        <p:grpSpPr>
          <a:xfrm>
            <a:off x="6661015" y="1320716"/>
            <a:ext cx="1436236" cy="354129"/>
            <a:chOff x="3688215" y="1665279"/>
            <a:chExt cx="1436235" cy="354129"/>
          </a:xfrm>
        </p:grpSpPr>
        <p:grpSp>
          <p:nvGrpSpPr>
            <p:cNvPr id="47" name="Group 46">
              <a:extLst>
                <a:ext uri="{FF2B5EF4-FFF2-40B4-BE49-F238E27FC236}">
                  <a16:creationId xmlns:a16="http://schemas.microsoft.com/office/drawing/2014/main" id="{953D37C1-1687-4AFF-9151-BE6737A90435}"/>
                </a:ext>
              </a:extLst>
            </p:cNvPr>
            <p:cNvGrpSpPr/>
            <p:nvPr/>
          </p:nvGrpSpPr>
          <p:grpSpPr>
            <a:xfrm>
              <a:off x="3688215" y="1665279"/>
              <a:ext cx="248785" cy="354129"/>
              <a:chOff x="3688215" y="1741479"/>
              <a:chExt cx="248785" cy="354129"/>
            </a:xfrm>
          </p:grpSpPr>
          <p:grpSp>
            <p:nvGrpSpPr>
              <p:cNvPr id="103" name="Group 102">
                <a:extLst>
                  <a:ext uri="{FF2B5EF4-FFF2-40B4-BE49-F238E27FC236}">
                    <a16:creationId xmlns:a16="http://schemas.microsoft.com/office/drawing/2014/main" id="{7AE708C8-D887-44A6-9619-789D0D575E68}"/>
                  </a:ext>
                </a:extLst>
              </p:cNvPr>
              <p:cNvGrpSpPr/>
              <p:nvPr/>
            </p:nvGrpSpPr>
            <p:grpSpPr>
              <a:xfrm>
                <a:off x="3688215" y="1926331"/>
                <a:ext cx="248785" cy="169277"/>
                <a:chOff x="3688215" y="2021581"/>
                <a:chExt cx="248785" cy="169277"/>
              </a:xfrm>
            </p:grpSpPr>
            <p:sp>
              <p:nvSpPr>
                <p:cNvPr id="111" name="Rounded Rectangle 977">
                  <a:extLst>
                    <a:ext uri="{FF2B5EF4-FFF2-40B4-BE49-F238E27FC236}">
                      <a16:creationId xmlns:a16="http://schemas.microsoft.com/office/drawing/2014/main" id="{366489DC-4DA3-4EF8-94C0-AFA1F0B31DFE}"/>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112" name="TextBox 111">
                  <a:extLst>
                    <a:ext uri="{FF2B5EF4-FFF2-40B4-BE49-F238E27FC236}">
                      <a16:creationId xmlns:a16="http://schemas.microsoft.com/office/drawing/2014/main" id="{7A6CDCBF-4A83-40CF-B0FE-362FC16B479B}"/>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104" name="Group 103">
                <a:extLst>
                  <a:ext uri="{FF2B5EF4-FFF2-40B4-BE49-F238E27FC236}">
                    <a16:creationId xmlns:a16="http://schemas.microsoft.com/office/drawing/2014/main" id="{512B5210-8C0D-48C9-AB15-893B7C049405}"/>
                  </a:ext>
                </a:extLst>
              </p:cNvPr>
              <p:cNvGrpSpPr/>
              <p:nvPr/>
            </p:nvGrpSpPr>
            <p:grpSpPr>
              <a:xfrm>
                <a:off x="3698307" y="1741479"/>
                <a:ext cx="228600" cy="228600"/>
                <a:chOff x="3693429" y="1741479"/>
                <a:chExt cx="320040" cy="320040"/>
              </a:xfrm>
            </p:grpSpPr>
            <p:sp>
              <p:nvSpPr>
                <p:cNvPr id="105" name="Rounded Rectangle 971">
                  <a:extLst>
                    <a:ext uri="{FF2B5EF4-FFF2-40B4-BE49-F238E27FC236}">
                      <a16:creationId xmlns:a16="http://schemas.microsoft.com/office/drawing/2014/main" id="{F95D39FF-0B0F-4AF5-9B9F-C4F6ED57C7D8}"/>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106" name="Group 105">
                  <a:extLst>
                    <a:ext uri="{FF2B5EF4-FFF2-40B4-BE49-F238E27FC236}">
                      <a16:creationId xmlns:a16="http://schemas.microsoft.com/office/drawing/2014/main" id="{DE2362AD-E858-444A-B596-80486E817AC7}"/>
                    </a:ext>
                  </a:extLst>
                </p:cNvPr>
                <p:cNvGrpSpPr/>
                <p:nvPr/>
              </p:nvGrpSpPr>
              <p:grpSpPr>
                <a:xfrm>
                  <a:off x="3896664" y="1776385"/>
                  <a:ext cx="57149" cy="235743"/>
                  <a:chOff x="4538014" y="1776385"/>
                  <a:chExt cx="57149" cy="235743"/>
                </a:xfrm>
              </p:grpSpPr>
              <p:sp>
                <p:nvSpPr>
                  <p:cNvPr id="107" name="Rounded Rectangle 973">
                    <a:extLst>
                      <a:ext uri="{FF2B5EF4-FFF2-40B4-BE49-F238E27FC236}">
                        <a16:creationId xmlns:a16="http://schemas.microsoft.com/office/drawing/2014/main" id="{65B65862-4F4F-48E0-95D5-5FA283AA5B6F}"/>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08" name="Rounded Rectangle 974">
                    <a:extLst>
                      <a:ext uri="{FF2B5EF4-FFF2-40B4-BE49-F238E27FC236}">
                        <a16:creationId xmlns:a16="http://schemas.microsoft.com/office/drawing/2014/main" id="{6AF19A6A-2553-49BE-A46F-C2E88FE4C659}"/>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09" name="Rounded Rectangle 975">
                    <a:extLst>
                      <a:ext uri="{FF2B5EF4-FFF2-40B4-BE49-F238E27FC236}">
                        <a16:creationId xmlns:a16="http://schemas.microsoft.com/office/drawing/2014/main" id="{A96AE700-240B-44E6-90EA-C0DE36697554}"/>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10" name="Rounded Rectangle 976">
                    <a:extLst>
                      <a:ext uri="{FF2B5EF4-FFF2-40B4-BE49-F238E27FC236}">
                        <a16:creationId xmlns:a16="http://schemas.microsoft.com/office/drawing/2014/main" id="{D045E1AA-758D-4BD6-8081-7FA6DFFD0D55}"/>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48" name="Group 47">
              <a:extLst>
                <a:ext uri="{FF2B5EF4-FFF2-40B4-BE49-F238E27FC236}">
                  <a16:creationId xmlns:a16="http://schemas.microsoft.com/office/drawing/2014/main" id="{9841302D-1CEC-40E1-B77E-74726FD130F2}"/>
                </a:ext>
              </a:extLst>
            </p:cNvPr>
            <p:cNvGrpSpPr/>
            <p:nvPr/>
          </p:nvGrpSpPr>
          <p:grpSpPr>
            <a:xfrm>
              <a:off x="3926340" y="1665279"/>
              <a:ext cx="248785" cy="354129"/>
              <a:chOff x="3688215" y="1741479"/>
              <a:chExt cx="248785" cy="354129"/>
            </a:xfrm>
          </p:grpSpPr>
          <p:grpSp>
            <p:nvGrpSpPr>
              <p:cNvPr id="93" name="Group 92">
                <a:extLst>
                  <a:ext uri="{FF2B5EF4-FFF2-40B4-BE49-F238E27FC236}">
                    <a16:creationId xmlns:a16="http://schemas.microsoft.com/office/drawing/2014/main" id="{C1FD5577-BFDD-4AC5-819F-B166A7A16BB8}"/>
                  </a:ext>
                </a:extLst>
              </p:cNvPr>
              <p:cNvGrpSpPr/>
              <p:nvPr/>
            </p:nvGrpSpPr>
            <p:grpSpPr>
              <a:xfrm>
                <a:off x="3688215" y="1926331"/>
                <a:ext cx="248785" cy="169277"/>
                <a:chOff x="3688215" y="2021581"/>
                <a:chExt cx="248785" cy="169277"/>
              </a:xfrm>
            </p:grpSpPr>
            <p:sp>
              <p:nvSpPr>
                <p:cNvPr id="101" name="Rounded Rectangle 967">
                  <a:extLst>
                    <a:ext uri="{FF2B5EF4-FFF2-40B4-BE49-F238E27FC236}">
                      <a16:creationId xmlns:a16="http://schemas.microsoft.com/office/drawing/2014/main" id="{D565E83C-F765-44B2-9898-ACAC066958CC}"/>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102" name="TextBox 101">
                  <a:extLst>
                    <a:ext uri="{FF2B5EF4-FFF2-40B4-BE49-F238E27FC236}">
                      <a16:creationId xmlns:a16="http://schemas.microsoft.com/office/drawing/2014/main" id="{5DB1862A-0DF2-4337-B6CF-2C3AF3708A18}"/>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94" name="Group 93">
                <a:extLst>
                  <a:ext uri="{FF2B5EF4-FFF2-40B4-BE49-F238E27FC236}">
                    <a16:creationId xmlns:a16="http://schemas.microsoft.com/office/drawing/2014/main" id="{7A35569E-E3CB-42E4-9BA7-C48E6DEE273C}"/>
                  </a:ext>
                </a:extLst>
              </p:cNvPr>
              <p:cNvGrpSpPr/>
              <p:nvPr/>
            </p:nvGrpSpPr>
            <p:grpSpPr>
              <a:xfrm>
                <a:off x="3698307" y="1741479"/>
                <a:ext cx="228600" cy="228600"/>
                <a:chOff x="3693429" y="1741479"/>
                <a:chExt cx="320040" cy="320040"/>
              </a:xfrm>
            </p:grpSpPr>
            <p:sp>
              <p:nvSpPr>
                <p:cNvPr id="95" name="Rounded Rectangle 961">
                  <a:extLst>
                    <a:ext uri="{FF2B5EF4-FFF2-40B4-BE49-F238E27FC236}">
                      <a16:creationId xmlns:a16="http://schemas.microsoft.com/office/drawing/2014/main" id="{AEEF845D-AF1E-45D5-9D38-C928D8DD90BF}"/>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96" name="Group 95">
                  <a:extLst>
                    <a:ext uri="{FF2B5EF4-FFF2-40B4-BE49-F238E27FC236}">
                      <a16:creationId xmlns:a16="http://schemas.microsoft.com/office/drawing/2014/main" id="{6003490E-4F47-47F5-B3C7-96646532FA24}"/>
                    </a:ext>
                  </a:extLst>
                </p:cNvPr>
                <p:cNvGrpSpPr/>
                <p:nvPr/>
              </p:nvGrpSpPr>
              <p:grpSpPr>
                <a:xfrm>
                  <a:off x="3896664" y="1776385"/>
                  <a:ext cx="57149" cy="235743"/>
                  <a:chOff x="4538014" y="1776385"/>
                  <a:chExt cx="57149" cy="235743"/>
                </a:xfrm>
              </p:grpSpPr>
              <p:sp>
                <p:nvSpPr>
                  <p:cNvPr id="97" name="Rounded Rectangle 963">
                    <a:extLst>
                      <a:ext uri="{FF2B5EF4-FFF2-40B4-BE49-F238E27FC236}">
                        <a16:creationId xmlns:a16="http://schemas.microsoft.com/office/drawing/2014/main" id="{2E6E0860-4764-4F12-8F32-A7B3B26D654F}"/>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98" name="Rounded Rectangle 964">
                    <a:extLst>
                      <a:ext uri="{FF2B5EF4-FFF2-40B4-BE49-F238E27FC236}">
                        <a16:creationId xmlns:a16="http://schemas.microsoft.com/office/drawing/2014/main" id="{0386C37C-2E99-42E2-8583-83208A613D56}"/>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99" name="Rounded Rectangle 965">
                    <a:extLst>
                      <a:ext uri="{FF2B5EF4-FFF2-40B4-BE49-F238E27FC236}">
                        <a16:creationId xmlns:a16="http://schemas.microsoft.com/office/drawing/2014/main" id="{7260F571-B6D0-4827-AA5D-D6771A6967F3}"/>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00" name="Rounded Rectangle 966">
                    <a:extLst>
                      <a:ext uri="{FF2B5EF4-FFF2-40B4-BE49-F238E27FC236}">
                        <a16:creationId xmlns:a16="http://schemas.microsoft.com/office/drawing/2014/main" id="{B730F74E-5F2F-4D80-8BC3-800746F02AAD}"/>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49" name="Group 48">
              <a:extLst>
                <a:ext uri="{FF2B5EF4-FFF2-40B4-BE49-F238E27FC236}">
                  <a16:creationId xmlns:a16="http://schemas.microsoft.com/office/drawing/2014/main" id="{B4A68AA6-582B-4192-95E5-9B7F4D7C993E}"/>
                </a:ext>
              </a:extLst>
            </p:cNvPr>
            <p:cNvGrpSpPr/>
            <p:nvPr/>
          </p:nvGrpSpPr>
          <p:grpSpPr>
            <a:xfrm>
              <a:off x="4161290" y="1665279"/>
              <a:ext cx="248785" cy="354129"/>
              <a:chOff x="3688215" y="1741479"/>
              <a:chExt cx="248785" cy="354129"/>
            </a:xfrm>
          </p:grpSpPr>
          <p:grpSp>
            <p:nvGrpSpPr>
              <p:cNvPr id="83" name="Group 82">
                <a:extLst>
                  <a:ext uri="{FF2B5EF4-FFF2-40B4-BE49-F238E27FC236}">
                    <a16:creationId xmlns:a16="http://schemas.microsoft.com/office/drawing/2014/main" id="{B7DC9403-BF8A-45C3-85BB-E4D0C26F68C8}"/>
                  </a:ext>
                </a:extLst>
              </p:cNvPr>
              <p:cNvGrpSpPr/>
              <p:nvPr/>
            </p:nvGrpSpPr>
            <p:grpSpPr>
              <a:xfrm>
                <a:off x="3688215" y="1926331"/>
                <a:ext cx="248785" cy="169277"/>
                <a:chOff x="3688215" y="2021581"/>
                <a:chExt cx="248785" cy="169277"/>
              </a:xfrm>
            </p:grpSpPr>
            <p:sp>
              <p:nvSpPr>
                <p:cNvPr id="91" name="Rounded Rectangle 957">
                  <a:extLst>
                    <a:ext uri="{FF2B5EF4-FFF2-40B4-BE49-F238E27FC236}">
                      <a16:creationId xmlns:a16="http://schemas.microsoft.com/office/drawing/2014/main" id="{A7EF96E8-A9D0-4736-B4E8-0BF7CB153E90}"/>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92" name="TextBox 91">
                  <a:extLst>
                    <a:ext uri="{FF2B5EF4-FFF2-40B4-BE49-F238E27FC236}">
                      <a16:creationId xmlns:a16="http://schemas.microsoft.com/office/drawing/2014/main" id="{DEE6DC18-B391-437C-A1D9-5D6C8EEB15FD}"/>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84" name="Group 83">
                <a:extLst>
                  <a:ext uri="{FF2B5EF4-FFF2-40B4-BE49-F238E27FC236}">
                    <a16:creationId xmlns:a16="http://schemas.microsoft.com/office/drawing/2014/main" id="{C5937FBA-B537-4154-B545-02C82429151C}"/>
                  </a:ext>
                </a:extLst>
              </p:cNvPr>
              <p:cNvGrpSpPr/>
              <p:nvPr/>
            </p:nvGrpSpPr>
            <p:grpSpPr>
              <a:xfrm>
                <a:off x="3698307" y="1741479"/>
                <a:ext cx="228600" cy="228600"/>
                <a:chOff x="3693429" y="1741479"/>
                <a:chExt cx="320040" cy="320040"/>
              </a:xfrm>
            </p:grpSpPr>
            <p:sp>
              <p:nvSpPr>
                <p:cNvPr id="85" name="Rounded Rectangle 951">
                  <a:extLst>
                    <a:ext uri="{FF2B5EF4-FFF2-40B4-BE49-F238E27FC236}">
                      <a16:creationId xmlns:a16="http://schemas.microsoft.com/office/drawing/2014/main" id="{A6161449-126B-4BC2-A5CA-AF180F9D6344}"/>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86" name="Group 85">
                  <a:extLst>
                    <a:ext uri="{FF2B5EF4-FFF2-40B4-BE49-F238E27FC236}">
                      <a16:creationId xmlns:a16="http://schemas.microsoft.com/office/drawing/2014/main" id="{4F444202-8D97-4588-9D4B-7BF7904C1BAC}"/>
                    </a:ext>
                  </a:extLst>
                </p:cNvPr>
                <p:cNvGrpSpPr/>
                <p:nvPr/>
              </p:nvGrpSpPr>
              <p:grpSpPr>
                <a:xfrm>
                  <a:off x="3896664" y="1776385"/>
                  <a:ext cx="57149" cy="235743"/>
                  <a:chOff x="4538014" y="1776385"/>
                  <a:chExt cx="57149" cy="235743"/>
                </a:xfrm>
              </p:grpSpPr>
              <p:sp>
                <p:nvSpPr>
                  <p:cNvPr id="87" name="Rounded Rectangle 953">
                    <a:extLst>
                      <a:ext uri="{FF2B5EF4-FFF2-40B4-BE49-F238E27FC236}">
                        <a16:creationId xmlns:a16="http://schemas.microsoft.com/office/drawing/2014/main" id="{067CF97B-854E-4088-AD2E-08704ED70D7E}"/>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88" name="Rounded Rectangle 954">
                    <a:extLst>
                      <a:ext uri="{FF2B5EF4-FFF2-40B4-BE49-F238E27FC236}">
                        <a16:creationId xmlns:a16="http://schemas.microsoft.com/office/drawing/2014/main" id="{B0D7A3CA-218B-46E2-B29A-38D2D1668A17}"/>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89" name="Rounded Rectangle 955">
                    <a:extLst>
                      <a:ext uri="{FF2B5EF4-FFF2-40B4-BE49-F238E27FC236}">
                        <a16:creationId xmlns:a16="http://schemas.microsoft.com/office/drawing/2014/main" id="{03BC6DE4-A20E-42BF-9ACB-7060F984F7EE}"/>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90" name="Rounded Rectangle 956">
                    <a:extLst>
                      <a:ext uri="{FF2B5EF4-FFF2-40B4-BE49-F238E27FC236}">
                        <a16:creationId xmlns:a16="http://schemas.microsoft.com/office/drawing/2014/main" id="{560E7940-59CB-4254-9A98-E331153719AE}"/>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50" name="Group 49">
              <a:extLst>
                <a:ext uri="{FF2B5EF4-FFF2-40B4-BE49-F238E27FC236}">
                  <a16:creationId xmlns:a16="http://schemas.microsoft.com/office/drawing/2014/main" id="{C2945270-0609-4CFD-BEF5-93DB4202995A}"/>
                </a:ext>
              </a:extLst>
            </p:cNvPr>
            <p:cNvGrpSpPr/>
            <p:nvPr/>
          </p:nvGrpSpPr>
          <p:grpSpPr>
            <a:xfrm>
              <a:off x="4399415" y="1665279"/>
              <a:ext cx="248785" cy="354129"/>
              <a:chOff x="3688215" y="1741479"/>
              <a:chExt cx="248785" cy="354129"/>
            </a:xfrm>
          </p:grpSpPr>
          <p:grpSp>
            <p:nvGrpSpPr>
              <p:cNvPr id="73" name="Group 72">
                <a:extLst>
                  <a:ext uri="{FF2B5EF4-FFF2-40B4-BE49-F238E27FC236}">
                    <a16:creationId xmlns:a16="http://schemas.microsoft.com/office/drawing/2014/main" id="{DDFC6C22-3F0A-4AF1-9C1B-15A62ADBC634}"/>
                  </a:ext>
                </a:extLst>
              </p:cNvPr>
              <p:cNvGrpSpPr/>
              <p:nvPr/>
            </p:nvGrpSpPr>
            <p:grpSpPr>
              <a:xfrm>
                <a:off x="3688215" y="1926331"/>
                <a:ext cx="248785" cy="169277"/>
                <a:chOff x="3688215" y="2021581"/>
                <a:chExt cx="248785" cy="169277"/>
              </a:xfrm>
            </p:grpSpPr>
            <p:sp>
              <p:nvSpPr>
                <p:cNvPr id="81" name="Rounded Rectangle 947">
                  <a:extLst>
                    <a:ext uri="{FF2B5EF4-FFF2-40B4-BE49-F238E27FC236}">
                      <a16:creationId xmlns:a16="http://schemas.microsoft.com/office/drawing/2014/main" id="{882CEBA7-6EFE-4994-A957-2508498B7B13}"/>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82" name="TextBox 81">
                  <a:extLst>
                    <a:ext uri="{FF2B5EF4-FFF2-40B4-BE49-F238E27FC236}">
                      <a16:creationId xmlns:a16="http://schemas.microsoft.com/office/drawing/2014/main" id="{E3BA4B63-5A72-49C8-B758-854185AAED99}"/>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74" name="Group 73">
                <a:extLst>
                  <a:ext uri="{FF2B5EF4-FFF2-40B4-BE49-F238E27FC236}">
                    <a16:creationId xmlns:a16="http://schemas.microsoft.com/office/drawing/2014/main" id="{07100900-2F09-4A0C-AF8A-16AF44D48E22}"/>
                  </a:ext>
                </a:extLst>
              </p:cNvPr>
              <p:cNvGrpSpPr/>
              <p:nvPr/>
            </p:nvGrpSpPr>
            <p:grpSpPr>
              <a:xfrm>
                <a:off x="3698307" y="1741479"/>
                <a:ext cx="228600" cy="228600"/>
                <a:chOff x="3693429" y="1741479"/>
                <a:chExt cx="320040" cy="320040"/>
              </a:xfrm>
            </p:grpSpPr>
            <p:sp>
              <p:nvSpPr>
                <p:cNvPr id="75" name="Rounded Rectangle 941">
                  <a:extLst>
                    <a:ext uri="{FF2B5EF4-FFF2-40B4-BE49-F238E27FC236}">
                      <a16:creationId xmlns:a16="http://schemas.microsoft.com/office/drawing/2014/main" id="{598B6D58-6322-4E80-A05C-0E53FA56C802}"/>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76" name="Group 75">
                  <a:extLst>
                    <a:ext uri="{FF2B5EF4-FFF2-40B4-BE49-F238E27FC236}">
                      <a16:creationId xmlns:a16="http://schemas.microsoft.com/office/drawing/2014/main" id="{829A2C20-2D48-443D-AE64-4B112214FC23}"/>
                    </a:ext>
                  </a:extLst>
                </p:cNvPr>
                <p:cNvGrpSpPr/>
                <p:nvPr/>
              </p:nvGrpSpPr>
              <p:grpSpPr>
                <a:xfrm>
                  <a:off x="3896664" y="1776385"/>
                  <a:ext cx="57149" cy="235743"/>
                  <a:chOff x="4538014" y="1776385"/>
                  <a:chExt cx="57149" cy="235743"/>
                </a:xfrm>
              </p:grpSpPr>
              <p:sp>
                <p:nvSpPr>
                  <p:cNvPr id="77" name="Rounded Rectangle 943">
                    <a:extLst>
                      <a:ext uri="{FF2B5EF4-FFF2-40B4-BE49-F238E27FC236}">
                        <a16:creationId xmlns:a16="http://schemas.microsoft.com/office/drawing/2014/main" id="{A472FF8F-EBA0-4B38-9E2E-B1FD90DEE818}"/>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78" name="Rounded Rectangle 944">
                    <a:extLst>
                      <a:ext uri="{FF2B5EF4-FFF2-40B4-BE49-F238E27FC236}">
                        <a16:creationId xmlns:a16="http://schemas.microsoft.com/office/drawing/2014/main" id="{220EF32C-5386-4980-BEF6-118E5EB1FAC9}"/>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79" name="Rounded Rectangle 945">
                    <a:extLst>
                      <a:ext uri="{FF2B5EF4-FFF2-40B4-BE49-F238E27FC236}">
                        <a16:creationId xmlns:a16="http://schemas.microsoft.com/office/drawing/2014/main" id="{178D5C62-6C1E-46C3-8CBA-0FA6C7DF7E7A}"/>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80" name="Rounded Rectangle 946">
                    <a:extLst>
                      <a:ext uri="{FF2B5EF4-FFF2-40B4-BE49-F238E27FC236}">
                        <a16:creationId xmlns:a16="http://schemas.microsoft.com/office/drawing/2014/main" id="{BBBF7EC4-38C4-4082-A723-F133A0264BB3}"/>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51" name="Group 50">
              <a:extLst>
                <a:ext uri="{FF2B5EF4-FFF2-40B4-BE49-F238E27FC236}">
                  <a16:creationId xmlns:a16="http://schemas.microsoft.com/office/drawing/2014/main" id="{E6EDC36D-5B1A-4898-93C3-8514CC7E12A6}"/>
                </a:ext>
              </a:extLst>
            </p:cNvPr>
            <p:cNvGrpSpPr/>
            <p:nvPr/>
          </p:nvGrpSpPr>
          <p:grpSpPr>
            <a:xfrm>
              <a:off x="4637540" y="1665279"/>
              <a:ext cx="248785" cy="354129"/>
              <a:chOff x="3688215" y="1741479"/>
              <a:chExt cx="248785" cy="354129"/>
            </a:xfrm>
          </p:grpSpPr>
          <p:grpSp>
            <p:nvGrpSpPr>
              <p:cNvPr id="63" name="Group 62">
                <a:extLst>
                  <a:ext uri="{FF2B5EF4-FFF2-40B4-BE49-F238E27FC236}">
                    <a16:creationId xmlns:a16="http://schemas.microsoft.com/office/drawing/2014/main" id="{F271A5BB-FC76-4EE4-A08D-1F7D5C384897}"/>
                  </a:ext>
                </a:extLst>
              </p:cNvPr>
              <p:cNvGrpSpPr/>
              <p:nvPr/>
            </p:nvGrpSpPr>
            <p:grpSpPr>
              <a:xfrm>
                <a:off x="3688215" y="1926331"/>
                <a:ext cx="248785" cy="169277"/>
                <a:chOff x="3688215" y="2021581"/>
                <a:chExt cx="248785" cy="169277"/>
              </a:xfrm>
            </p:grpSpPr>
            <p:sp>
              <p:nvSpPr>
                <p:cNvPr id="71" name="Rounded Rectangle 937">
                  <a:extLst>
                    <a:ext uri="{FF2B5EF4-FFF2-40B4-BE49-F238E27FC236}">
                      <a16:creationId xmlns:a16="http://schemas.microsoft.com/office/drawing/2014/main" id="{171020EE-3928-429A-90F0-2C63A7D80EC2}"/>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72" name="TextBox 71">
                  <a:extLst>
                    <a:ext uri="{FF2B5EF4-FFF2-40B4-BE49-F238E27FC236}">
                      <a16:creationId xmlns:a16="http://schemas.microsoft.com/office/drawing/2014/main" id="{1E7BF7E6-BD71-4EB7-8DBD-5B4D829243CF}"/>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64" name="Group 63">
                <a:extLst>
                  <a:ext uri="{FF2B5EF4-FFF2-40B4-BE49-F238E27FC236}">
                    <a16:creationId xmlns:a16="http://schemas.microsoft.com/office/drawing/2014/main" id="{1DABA4ED-64ED-4FCD-A2FE-B0B0A3583952}"/>
                  </a:ext>
                </a:extLst>
              </p:cNvPr>
              <p:cNvGrpSpPr/>
              <p:nvPr/>
            </p:nvGrpSpPr>
            <p:grpSpPr>
              <a:xfrm>
                <a:off x="3698307" y="1741479"/>
                <a:ext cx="228600" cy="228600"/>
                <a:chOff x="3693429" y="1741479"/>
                <a:chExt cx="320040" cy="320040"/>
              </a:xfrm>
            </p:grpSpPr>
            <p:sp>
              <p:nvSpPr>
                <p:cNvPr id="65" name="Rounded Rectangle 931">
                  <a:extLst>
                    <a:ext uri="{FF2B5EF4-FFF2-40B4-BE49-F238E27FC236}">
                      <a16:creationId xmlns:a16="http://schemas.microsoft.com/office/drawing/2014/main" id="{978FAD1B-FF2F-4DA0-A0A4-4767AF86A4FA}"/>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66" name="Group 65">
                  <a:extLst>
                    <a:ext uri="{FF2B5EF4-FFF2-40B4-BE49-F238E27FC236}">
                      <a16:creationId xmlns:a16="http://schemas.microsoft.com/office/drawing/2014/main" id="{93B4A1C2-2E6B-403F-9A0C-3D24EB6CE8DB}"/>
                    </a:ext>
                  </a:extLst>
                </p:cNvPr>
                <p:cNvGrpSpPr/>
                <p:nvPr/>
              </p:nvGrpSpPr>
              <p:grpSpPr>
                <a:xfrm>
                  <a:off x="3896664" y="1776385"/>
                  <a:ext cx="57149" cy="235743"/>
                  <a:chOff x="4538014" y="1776385"/>
                  <a:chExt cx="57149" cy="235743"/>
                </a:xfrm>
              </p:grpSpPr>
              <p:sp>
                <p:nvSpPr>
                  <p:cNvPr id="67" name="Rounded Rectangle 933">
                    <a:extLst>
                      <a:ext uri="{FF2B5EF4-FFF2-40B4-BE49-F238E27FC236}">
                        <a16:creationId xmlns:a16="http://schemas.microsoft.com/office/drawing/2014/main" id="{FE89A194-4058-4AFF-B539-D4E66BB93579}"/>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68" name="Rounded Rectangle 934">
                    <a:extLst>
                      <a:ext uri="{FF2B5EF4-FFF2-40B4-BE49-F238E27FC236}">
                        <a16:creationId xmlns:a16="http://schemas.microsoft.com/office/drawing/2014/main" id="{9B59B495-D9CE-4197-8B7C-98AC5566F25D}"/>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69" name="Rounded Rectangle 935">
                    <a:extLst>
                      <a:ext uri="{FF2B5EF4-FFF2-40B4-BE49-F238E27FC236}">
                        <a16:creationId xmlns:a16="http://schemas.microsoft.com/office/drawing/2014/main" id="{28A38BBC-FF1C-4654-A4B4-B78D01C96EB6}"/>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70" name="Rounded Rectangle 936">
                    <a:extLst>
                      <a:ext uri="{FF2B5EF4-FFF2-40B4-BE49-F238E27FC236}">
                        <a16:creationId xmlns:a16="http://schemas.microsoft.com/office/drawing/2014/main" id="{E670CCC1-62CB-4661-AF8E-8C38F8B25D66}"/>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52" name="Group 51">
              <a:extLst>
                <a:ext uri="{FF2B5EF4-FFF2-40B4-BE49-F238E27FC236}">
                  <a16:creationId xmlns:a16="http://schemas.microsoft.com/office/drawing/2014/main" id="{CE6D148C-B6A2-490A-A8C0-CFF2BD980929}"/>
                </a:ext>
              </a:extLst>
            </p:cNvPr>
            <p:cNvGrpSpPr/>
            <p:nvPr/>
          </p:nvGrpSpPr>
          <p:grpSpPr>
            <a:xfrm>
              <a:off x="4875665" y="1665279"/>
              <a:ext cx="248785" cy="354129"/>
              <a:chOff x="3688215" y="1741479"/>
              <a:chExt cx="248785" cy="354129"/>
            </a:xfrm>
          </p:grpSpPr>
          <p:grpSp>
            <p:nvGrpSpPr>
              <p:cNvPr id="53" name="Group 52">
                <a:extLst>
                  <a:ext uri="{FF2B5EF4-FFF2-40B4-BE49-F238E27FC236}">
                    <a16:creationId xmlns:a16="http://schemas.microsoft.com/office/drawing/2014/main" id="{55F29F02-AF35-434D-BC57-E0B0715B0AF6}"/>
                  </a:ext>
                </a:extLst>
              </p:cNvPr>
              <p:cNvGrpSpPr/>
              <p:nvPr/>
            </p:nvGrpSpPr>
            <p:grpSpPr>
              <a:xfrm>
                <a:off x="3688215" y="1926331"/>
                <a:ext cx="248785" cy="169277"/>
                <a:chOff x="3688215" y="2021581"/>
                <a:chExt cx="248785" cy="169277"/>
              </a:xfrm>
            </p:grpSpPr>
            <p:sp>
              <p:nvSpPr>
                <p:cNvPr id="61" name="Rounded Rectangle 927">
                  <a:extLst>
                    <a:ext uri="{FF2B5EF4-FFF2-40B4-BE49-F238E27FC236}">
                      <a16:creationId xmlns:a16="http://schemas.microsoft.com/office/drawing/2014/main" id="{78504230-43ED-45CA-9307-D6B71E8C3756}"/>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62" name="TextBox 61">
                  <a:extLst>
                    <a:ext uri="{FF2B5EF4-FFF2-40B4-BE49-F238E27FC236}">
                      <a16:creationId xmlns:a16="http://schemas.microsoft.com/office/drawing/2014/main" id="{1570477F-DFC4-49C3-B5AF-41B346F80571}"/>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54" name="Group 53">
                <a:extLst>
                  <a:ext uri="{FF2B5EF4-FFF2-40B4-BE49-F238E27FC236}">
                    <a16:creationId xmlns:a16="http://schemas.microsoft.com/office/drawing/2014/main" id="{DC5808D6-0DCE-4CD2-9DEE-005DAB305ACC}"/>
                  </a:ext>
                </a:extLst>
              </p:cNvPr>
              <p:cNvGrpSpPr/>
              <p:nvPr/>
            </p:nvGrpSpPr>
            <p:grpSpPr>
              <a:xfrm>
                <a:off x="3698307" y="1741479"/>
                <a:ext cx="228600" cy="228600"/>
                <a:chOff x="3693429" y="1741479"/>
                <a:chExt cx="320040" cy="320040"/>
              </a:xfrm>
            </p:grpSpPr>
            <p:sp>
              <p:nvSpPr>
                <p:cNvPr id="55" name="Rounded Rectangle 921">
                  <a:extLst>
                    <a:ext uri="{FF2B5EF4-FFF2-40B4-BE49-F238E27FC236}">
                      <a16:creationId xmlns:a16="http://schemas.microsoft.com/office/drawing/2014/main" id="{8BD2DC88-DD64-4400-B77F-3BE8A7C7AA97}"/>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56" name="Group 55">
                  <a:extLst>
                    <a:ext uri="{FF2B5EF4-FFF2-40B4-BE49-F238E27FC236}">
                      <a16:creationId xmlns:a16="http://schemas.microsoft.com/office/drawing/2014/main" id="{3A2A3F1C-55DB-42B0-8589-227CE3249B8A}"/>
                    </a:ext>
                  </a:extLst>
                </p:cNvPr>
                <p:cNvGrpSpPr/>
                <p:nvPr/>
              </p:nvGrpSpPr>
              <p:grpSpPr>
                <a:xfrm>
                  <a:off x="3896664" y="1776385"/>
                  <a:ext cx="57149" cy="235743"/>
                  <a:chOff x="4538014" y="1776385"/>
                  <a:chExt cx="57149" cy="235743"/>
                </a:xfrm>
              </p:grpSpPr>
              <p:sp>
                <p:nvSpPr>
                  <p:cNvPr id="57" name="Rounded Rectangle 923">
                    <a:extLst>
                      <a:ext uri="{FF2B5EF4-FFF2-40B4-BE49-F238E27FC236}">
                        <a16:creationId xmlns:a16="http://schemas.microsoft.com/office/drawing/2014/main" id="{C284A04A-615E-478A-8727-0CBCD320F192}"/>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58" name="Rounded Rectangle 924">
                    <a:extLst>
                      <a:ext uri="{FF2B5EF4-FFF2-40B4-BE49-F238E27FC236}">
                        <a16:creationId xmlns:a16="http://schemas.microsoft.com/office/drawing/2014/main" id="{CCA539A0-A763-4AB0-972B-9715D35BE6BF}"/>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59" name="Rounded Rectangle 925">
                    <a:extLst>
                      <a:ext uri="{FF2B5EF4-FFF2-40B4-BE49-F238E27FC236}">
                        <a16:creationId xmlns:a16="http://schemas.microsoft.com/office/drawing/2014/main" id="{93601BBF-6DFD-4BED-A030-74480FBD23E7}"/>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60" name="Rounded Rectangle 926">
                    <a:extLst>
                      <a:ext uri="{FF2B5EF4-FFF2-40B4-BE49-F238E27FC236}">
                        <a16:creationId xmlns:a16="http://schemas.microsoft.com/office/drawing/2014/main" id="{16346CB9-1684-4C3E-A7F9-75221145A64E}"/>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grpSp>
        <p:nvGrpSpPr>
          <p:cNvPr id="113" name="Group 112">
            <a:extLst>
              <a:ext uri="{FF2B5EF4-FFF2-40B4-BE49-F238E27FC236}">
                <a16:creationId xmlns:a16="http://schemas.microsoft.com/office/drawing/2014/main" id="{48E8275C-CFBA-41D7-98FE-E42BBCF85A6F}"/>
              </a:ext>
            </a:extLst>
          </p:cNvPr>
          <p:cNvGrpSpPr/>
          <p:nvPr/>
        </p:nvGrpSpPr>
        <p:grpSpPr>
          <a:xfrm>
            <a:off x="6661015" y="1647741"/>
            <a:ext cx="1436236" cy="354129"/>
            <a:chOff x="3688215" y="1665279"/>
            <a:chExt cx="1436235" cy="354129"/>
          </a:xfrm>
        </p:grpSpPr>
        <p:grpSp>
          <p:nvGrpSpPr>
            <p:cNvPr id="114" name="Group 113">
              <a:extLst>
                <a:ext uri="{FF2B5EF4-FFF2-40B4-BE49-F238E27FC236}">
                  <a16:creationId xmlns:a16="http://schemas.microsoft.com/office/drawing/2014/main" id="{113FAEE7-0A5E-4B34-9623-FED4ADE6A1D0}"/>
                </a:ext>
              </a:extLst>
            </p:cNvPr>
            <p:cNvGrpSpPr/>
            <p:nvPr/>
          </p:nvGrpSpPr>
          <p:grpSpPr>
            <a:xfrm>
              <a:off x="3688215" y="1665279"/>
              <a:ext cx="248785" cy="354129"/>
              <a:chOff x="3688215" y="1741479"/>
              <a:chExt cx="248785" cy="354129"/>
            </a:xfrm>
          </p:grpSpPr>
          <p:grpSp>
            <p:nvGrpSpPr>
              <p:cNvPr id="170" name="Group 169">
                <a:extLst>
                  <a:ext uri="{FF2B5EF4-FFF2-40B4-BE49-F238E27FC236}">
                    <a16:creationId xmlns:a16="http://schemas.microsoft.com/office/drawing/2014/main" id="{A87A614D-5520-4993-B723-70F6BE7B7C92}"/>
                  </a:ext>
                </a:extLst>
              </p:cNvPr>
              <p:cNvGrpSpPr/>
              <p:nvPr/>
            </p:nvGrpSpPr>
            <p:grpSpPr>
              <a:xfrm>
                <a:off x="3688215" y="1926331"/>
                <a:ext cx="248785" cy="169277"/>
                <a:chOff x="3688215" y="2021581"/>
                <a:chExt cx="248785" cy="169277"/>
              </a:xfrm>
            </p:grpSpPr>
            <p:sp>
              <p:nvSpPr>
                <p:cNvPr id="178" name="Rounded Rectangle 1044">
                  <a:extLst>
                    <a:ext uri="{FF2B5EF4-FFF2-40B4-BE49-F238E27FC236}">
                      <a16:creationId xmlns:a16="http://schemas.microsoft.com/office/drawing/2014/main" id="{E10576C2-DAB9-43E6-80E7-0134882EA706}"/>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179" name="TextBox 178">
                  <a:extLst>
                    <a:ext uri="{FF2B5EF4-FFF2-40B4-BE49-F238E27FC236}">
                      <a16:creationId xmlns:a16="http://schemas.microsoft.com/office/drawing/2014/main" id="{C2EBEE5F-86BA-4EBF-B2CD-33D6EB288931}"/>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171" name="Group 170">
                <a:extLst>
                  <a:ext uri="{FF2B5EF4-FFF2-40B4-BE49-F238E27FC236}">
                    <a16:creationId xmlns:a16="http://schemas.microsoft.com/office/drawing/2014/main" id="{90FE6FCC-AC18-4BC0-ABC5-1E90AA3202B2}"/>
                  </a:ext>
                </a:extLst>
              </p:cNvPr>
              <p:cNvGrpSpPr/>
              <p:nvPr/>
            </p:nvGrpSpPr>
            <p:grpSpPr>
              <a:xfrm>
                <a:off x="3698307" y="1741479"/>
                <a:ext cx="228600" cy="228600"/>
                <a:chOff x="3693429" y="1741479"/>
                <a:chExt cx="320040" cy="320040"/>
              </a:xfrm>
            </p:grpSpPr>
            <p:sp>
              <p:nvSpPr>
                <p:cNvPr id="172" name="Rounded Rectangle 1038">
                  <a:extLst>
                    <a:ext uri="{FF2B5EF4-FFF2-40B4-BE49-F238E27FC236}">
                      <a16:creationId xmlns:a16="http://schemas.microsoft.com/office/drawing/2014/main" id="{DB3E96D2-9845-47A0-B635-6A435E46D89E}"/>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173" name="Group 172">
                  <a:extLst>
                    <a:ext uri="{FF2B5EF4-FFF2-40B4-BE49-F238E27FC236}">
                      <a16:creationId xmlns:a16="http://schemas.microsoft.com/office/drawing/2014/main" id="{3AADF0E4-FB26-44A7-9445-C734B7DFF016}"/>
                    </a:ext>
                  </a:extLst>
                </p:cNvPr>
                <p:cNvGrpSpPr/>
                <p:nvPr/>
              </p:nvGrpSpPr>
              <p:grpSpPr>
                <a:xfrm>
                  <a:off x="3896664" y="1776385"/>
                  <a:ext cx="57149" cy="235743"/>
                  <a:chOff x="4538014" y="1776385"/>
                  <a:chExt cx="57149" cy="235743"/>
                </a:xfrm>
              </p:grpSpPr>
              <p:sp>
                <p:nvSpPr>
                  <p:cNvPr id="174" name="Rounded Rectangle 1040">
                    <a:extLst>
                      <a:ext uri="{FF2B5EF4-FFF2-40B4-BE49-F238E27FC236}">
                        <a16:creationId xmlns:a16="http://schemas.microsoft.com/office/drawing/2014/main" id="{60FFD756-7724-4D18-A9E8-A5B2ACDBF959}"/>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75" name="Rounded Rectangle 1041">
                    <a:extLst>
                      <a:ext uri="{FF2B5EF4-FFF2-40B4-BE49-F238E27FC236}">
                        <a16:creationId xmlns:a16="http://schemas.microsoft.com/office/drawing/2014/main" id="{785F52AE-4D07-4CD7-AD74-2A19B6B6F29E}"/>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76" name="Rounded Rectangle 1042">
                    <a:extLst>
                      <a:ext uri="{FF2B5EF4-FFF2-40B4-BE49-F238E27FC236}">
                        <a16:creationId xmlns:a16="http://schemas.microsoft.com/office/drawing/2014/main" id="{E8BD2BE2-C224-42D1-9B92-8219C1B0F13E}"/>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77" name="Rounded Rectangle 1043">
                    <a:extLst>
                      <a:ext uri="{FF2B5EF4-FFF2-40B4-BE49-F238E27FC236}">
                        <a16:creationId xmlns:a16="http://schemas.microsoft.com/office/drawing/2014/main" id="{E0A05024-9DEE-4F5A-AE7C-71AD4ADEA5FB}"/>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115" name="Group 114">
              <a:extLst>
                <a:ext uri="{FF2B5EF4-FFF2-40B4-BE49-F238E27FC236}">
                  <a16:creationId xmlns:a16="http://schemas.microsoft.com/office/drawing/2014/main" id="{567FFCA2-C950-4271-80F2-86B28FAC0BB4}"/>
                </a:ext>
              </a:extLst>
            </p:cNvPr>
            <p:cNvGrpSpPr/>
            <p:nvPr/>
          </p:nvGrpSpPr>
          <p:grpSpPr>
            <a:xfrm>
              <a:off x="3926340" y="1665279"/>
              <a:ext cx="248785" cy="354129"/>
              <a:chOff x="3688215" y="1741479"/>
              <a:chExt cx="248785" cy="354129"/>
            </a:xfrm>
          </p:grpSpPr>
          <p:grpSp>
            <p:nvGrpSpPr>
              <p:cNvPr id="160" name="Group 159">
                <a:extLst>
                  <a:ext uri="{FF2B5EF4-FFF2-40B4-BE49-F238E27FC236}">
                    <a16:creationId xmlns:a16="http://schemas.microsoft.com/office/drawing/2014/main" id="{C8AFDEEC-41F1-484A-B021-6ADC6AA79586}"/>
                  </a:ext>
                </a:extLst>
              </p:cNvPr>
              <p:cNvGrpSpPr/>
              <p:nvPr/>
            </p:nvGrpSpPr>
            <p:grpSpPr>
              <a:xfrm>
                <a:off x="3688215" y="1926331"/>
                <a:ext cx="248785" cy="169277"/>
                <a:chOff x="3688215" y="2021581"/>
                <a:chExt cx="248785" cy="169277"/>
              </a:xfrm>
            </p:grpSpPr>
            <p:sp>
              <p:nvSpPr>
                <p:cNvPr id="168" name="Rounded Rectangle 1034">
                  <a:extLst>
                    <a:ext uri="{FF2B5EF4-FFF2-40B4-BE49-F238E27FC236}">
                      <a16:creationId xmlns:a16="http://schemas.microsoft.com/office/drawing/2014/main" id="{A9EBAAFB-C64B-49AD-9AA1-116DD5E5F772}"/>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169" name="TextBox 168">
                  <a:extLst>
                    <a:ext uri="{FF2B5EF4-FFF2-40B4-BE49-F238E27FC236}">
                      <a16:creationId xmlns:a16="http://schemas.microsoft.com/office/drawing/2014/main" id="{A38B79C0-7446-48BB-88F1-8FF3D5EC4EFC}"/>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161" name="Group 160">
                <a:extLst>
                  <a:ext uri="{FF2B5EF4-FFF2-40B4-BE49-F238E27FC236}">
                    <a16:creationId xmlns:a16="http://schemas.microsoft.com/office/drawing/2014/main" id="{2CC07D2D-C53B-4CD5-9756-C139EB7FC8A1}"/>
                  </a:ext>
                </a:extLst>
              </p:cNvPr>
              <p:cNvGrpSpPr/>
              <p:nvPr/>
            </p:nvGrpSpPr>
            <p:grpSpPr>
              <a:xfrm>
                <a:off x="3698307" y="1741479"/>
                <a:ext cx="228600" cy="228600"/>
                <a:chOff x="3693429" y="1741479"/>
                <a:chExt cx="320040" cy="320040"/>
              </a:xfrm>
            </p:grpSpPr>
            <p:sp>
              <p:nvSpPr>
                <p:cNvPr id="162" name="Rounded Rectangle 1028">
                  <a:extLst>
                    <a:ext uri="{FF2B5EF4-FFF2-40B4-BE49-F238E27FC236}">
                      <a16:creationId xmlns:a16="http://schemas.microsoft.com/office/drawing/2014/main" id="{82EBB3F9-70C9-4BAD-A642-EA9E55ECCC3F}"/>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163" name="Group 162">
                  <a:extLst>
                    <a:ext uri="{FF2B5EF4-FFF2-40B4-BE49-F238E27FC236}">
                      <a16:creationId xmlns:a16="http://schemas.microsoft.com/office/drawing/2014/main" id="{52D5A938-6CBC-4570-9060-50FD346A755A}"/>
                    </a:ext>
                  </a:extLst>
                </p:cNvPr>
                <p:cNvGrpSpPr/>
                <p:nvPr/>
              </p:nvGrpSpPr>
              <p:grpSpPr>
                <a:xfrm>
                  <a:off x="3896664" y="1776385"/>
                  <a:ext cx="57149" cy="235743"/>
                  <a:chOff x="4538014" y="1776385"/>
                  <a:chExt cx="57149" cy="235743"/>
                </a:xfrm>
              </p:grpSpPr>
              <p:sp>
                <p:nvSpPr>
                  <p:cNvPr id="164" name="Rounded Rectangle 1030">
                    <a:extLst>
                      <a:ext uri="{FF2B5EF4-FFF2-40B4-BE49-F238E27FC236}">
                        <a16:creationId xmlns:a16="http://schemas.microsoft.com/office/drawing/2014/main" id="{28CF2EF8-5B81-4F97-B149-C37194AE999F}"/>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65" name="Rounded Rectangle 1031">
                    <a:extLst>
                      <a:ext uri="{FF2B5EF4-FFF2-40B4-BE49-F238E27FC236}">
                        <a16:creationId xmlns:a16="http://schemas.microsoft.com/office/drawing/2014/main" id="{F42F0C8F-6C5F-45A0-8733-0FF13701F60B}"/>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66" name="Rounded Rectangle 1032">
                    <a:extLst>
                      <a:ext uri="{FF2B5EF4-FFF2-40B4-BE49-F238E27FC236}">
                        <a16:creationId xmlns:a16="http://schemas.microsoft.com/office/drawing/2014/main" id="{2CF529C9-A538-48F7-9D34-6F85E2BB1FDA}"/>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67" name="Rounded Rectangle 1033">
                    <a:extLst>
                      <a:ext uri="{FF2B5EF4-FFF2-40B4-BE49-F238E27FC236}">
                        <a16:creationId xmlns:a16="http://schemas.microsoft.com/office/drawing/2014/main" id="{B9E502D1-C3D5-4B7F-A7C5-B1759C7948C8}"/>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116" name="Group 115">
              <a:extLst>
                <a:ext uri="{FF2B5EF4-FFF2-40B4-BE49-F238E27FC236}">
                  <a16:creationId xmlns:a16="http://schemas.microsoft.com/office/drawing/2014/main" id="{9DEEE75D-3940-44C4-A8B8-619AE26A88B9}"/>
                </a:ext>
              </a:extLst>
            </p:cNvPr>
            <p:cNvGrpSpPr/>
            <p:nvPr/>
          </p:nvGrpSpPr>
          <p:grpSpPr>
            <a:xfrm>
              <a:off x="4161290" y="1665279"/>
              <a:ext cx="248785" cy="354129"/>
              <a:chOff x="3688215" y="1741479"/>
              <a:chExt cx="248785" cy="354129"/>
            </a:xfrm>
          </p:grpSpPr>
          <p:grpSp>
            <p:nvGrpSpPr>
              <p:cNvPr id="150" name="Group 149">
                <a:extLst>
                  <a:ext uri="{FF2B5EF4-FFF2-40B4-BE49-F238E27FC236}">
                    <a16:creationId xmlns:a16="http://schemas.microsoft.com/office/drawing/2014/main" id="{70257C23-35E2-4BDB-B592-DECE8DE865E2}"/>
                  </a:ext>
                </a:extLst>
              </p:cNvPr>
              <p:cNvGrpSpPr/>
              <p:nvPr/>
            </p:nvGrpSpPr>
            <p:grpSpPr>
              <a:xfrm>
                <a:off x="3688215" y="1926331"/>
                <a:ext cx="248785" cy="169277"/>
                <a:chOff x="3688215" y="2021581"/>
                <a:chExt cx="248785" cy="169277"/>
              </a:xfrm>
            </p:grpSpPr>
            <p:sp>
              <p:nvSpPr>
                <p:cNvPr id="158" name="Rounded Rectangle 1024">
                  <a:extLst>
                    <a:ext uri="{FF2B5EF4-FFF2-40B4-BE49-F238E27FC236}">
                      <a16:creationId xmlns:a16="http://schemas.microsoft.com/office/drawing/2014/main" id="{41F95A06-7C48-42EC-A9BA-B05F5C03C5B1}"/>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159" name="TextBox 158">
                  <a:extLst>
                    <a:ext uri="{FF2B5EF4-FFF2-40B4-BE49-F238E27FC236}">
                      <a16:creationId xmlns:a16="http://schemas.microsoft.com/office/drawing/2014/main" id="{DF02AE97-5269-43F7-8B23-9DCCB058DA7F}"/>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151" name="Group 150">
                <a:extLst>
                  <a:ext uri="{FF2B5EF4-FFF2-40B4-BE49-F238E27FC236}">
                    <a16:creationId xmlns:a16="http://schemas.microsoft.com/office/drawing/2014/main" id="{3BFCDB6C-5F34-466D-B170-136FE7F39D6C}"/>
                  </a:ext>
                </a:extLst>
              </p:cNvPr>
              <p:cNvGrpSpPr/>
              <p:nvPr/>
            </p:nvGrpSpPr>
            <p:grpSpPr>
              <a:xfrm>
                <a:off x="3698307" y="1741479"/>
                <a:ext cx="228600" cy="228600"/>
                <a:chOff x="3693429" y="1741479"/>
                <a:chExt cx="320040" cy="320040"/>
              </a:xfrm>
            </p:grpSpPr>
            <p:sp>
              <p:nvSpPr>
                <p:cNvPr id="152" name="Rounded Rectangle 1018">
                  <a:extLst>
                    <a:ext uri="{FF2B5EF4-FFF2-40B4-BE49-F238E27FC236}">
                      <a16:creationId xmlns:a16="http://schemas.microsoft.com/office/drawing/2014/main" id="{25632919-7E81-4807-A19E-7BC2D671E488}"/>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153" name="Group 152">
                  <a:extLst>
                    <a:ext uri="{FF2B5EF4-FFF2-40B4-BE49-F238E27FC236}">
                      <a16:creationId xmlns:a16="http://schemas.microsoft.com/office/drawing/2014/main" id="{3CF479E6-8B12-4078-9F31-9A06F86DB8A4}"/>
                    </a:ext>
                  </a:extLst>
                </p:cNvPr>
                <p:cNvGrpSpPr/>
                <p:nvPr/>
              </p:nvGrpSpPr>
              <p:grpSpPr>
                <a:xfrm>
                  <a:off x="3896664" y="1776385"/>
                  <a:ext cx="57149" cy="235743"/>
                  <a:chOff x="4538014" y="1776385"/>
                  <a:chExt cx="57149" cy="235743"/>
                </a:xfrm>
              </p:grpSpPr>
              <p:sp>
                <p:nvSpPr>
                  <p:cNvPr id="154" name="Rounded Rectangle 1020">
                    <a:extLst>
                      <a:ext uri="{FF2B5EF4-FFF2-40B4-BE49-F238E27FC236}">
                        <a16:creationId xmlns:a16="http://schemas.microsoft.com/office/drawing/2014/main" id="{DE2E8CCA-B2F6-418F-8407-FD1482446443}"/>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55" name="Rounded Rectangle 1021">
                    <a:extLst>
                      <a:ext uri="{FF2B5EF4-FFF2-40B4-BE49-F238E27FC236}">
                        <a16:creationId xmlns:a16="http://schemas.microsoft.com/office/drawing/2014/main" id="{F20E70FD-9277-417E-9179-F50339A6CF36}"/>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56" name="Rounded Rectangle 1022">
                    <a:extLst>
                      <a:ext uri="{FF2B5EF4-FFF2-40B4-BE49-F238E27FC236}">
                        <a16:creationId xmlns:a16="http://schemas.microsoft.com/office/drawing/2014/main" id="{2FD39C9B-9EFD-43BA-BC71-BBD85BAD10A4}"/>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57" name="Rounded Rectangle 1023">
                    <a:extLst>
                      <a:ext uri="{FF2B5EF4-FFF2-40B4-BE49-F238E27FC236}">
                        <a16:creationId xmlns:a16="http://schemas.microsoft.com/office/drawing/2014/main" id="{DB1CEE68-59FA-4CB7-A2A0-779688B4EAE0}"/>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117" name="Group 116">
              <a:extLst>
                <a:ext uri="{FF2B5EF4-FFF2-40B4-BE49-F238E27FC236}">
                  <a16:creationId xmlns:a16="http://schemas.microsoft.com/office/drawing/2014/main" id="{EE04D799-7F74-4A7F-A8CE-13607736EB1A}"/>
                </a:ext>
              </a:extLst>
            </p:cNvPr>
            <p:cNvGrpSpPr/>
            <p:nvPr/>
          </p:nvGrpSpPr>
          <p:grpSpPr>
            <a:xfrm>
              <a:off x="4399415" y="1665279"/>
              <a:ext cx="248785" cy="354129"/>
              <a:chOff x="3688215" y="1741479"/>
              <a:chExt cx="248785" cy="354129"/>
            </a:xfrm>
          </p:grpSpPr>
          <p:grpSp>
            <p:nvGrpSpPr>
              <p:cNvPr id="140" name="Group 139">
                <a:extLst>
                  <a:ext uri="{FF2B5EF4-FFF2-40B4-BE49-F238E27FC236}">
                    <a16:creationId xmlns:a16="http://schemas.microsoft.com/office/drawing/2014/main" id="{6E528508-B2B8-4474-9FB4-D128CA45BE4C}"/>
                  </a:ext>
                </a:extLst>
              </p:cNvPr>
              <p:cNvGrpSpPr/>
              <p:nvPr/>
            </p:nvGrpSpPr>
            <p:grpSpPr>
              <a:xfrm>
                <a:off x="3688215" y="1926331"/>
                <a:ext cx="248785" cy="169277"/>
                <a:chOff x="3688215" y="2021581"/>
                <a:chExt cx="248785" cy="169277"/>
              </a:xfrm>
            </p:grpSpPr>
            <p:sp>
              <p:nvSpPr>
                <p:cNvPr id="148" name="Rounded Rectangle 1014">
                  <a:extLst>
                    <a:ext uri="{FF2B5EF4-FFF2-40B4-BE49-F238E27FC236}">
                      <a16:creationId xmlns:a16="http://schemas.microsoft.com/office/drawing/2014/main" id="{F1EB41BC-2208-4B70-B082-ABD0F745A4BB}"/>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149" name="TextBox 148">
                  <a:extLst>
                    <a:ext uri="{FF2B5EF4-FFF2-40B4-BE49-F238E27FC236}">
                      <a16:creationId xmlns:a16="http://schemas.microsoft.com/office/drawing/2014/main" id="{86E943F4-5722-4741-B4A9-31A18AFDECD4}"/>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141" name="Group 140">
                <a:extLst>
                  <a:ext uri="{FF2B5EF4-FFF2-40B4-BE49-F238E27FC236}">
                    <a16:creationId xmlns:a16="http://schemas.microsoft.com/office/drawing/2014/main" id="{EB8D9CBC-C323-43BE-9761-BF553801F0AD}"/>
                  </a:ext>
                </a:extLst>
              </p:cNvPr>
              <p:cNvGrpSpPr/>
              <p:nvPr/>
            </p:nvGrpSpPr>
            <p:grpSpPr>
              <a:xfrm>
                <a:off x="3698307" y="1741479"/>
                <a:ext cx="228600" cy="228600"/>
                <a:chOff x="3693429" y="1741479"/>
                <a:chExt cx="320040" cy="320040"/>
              </a:xfrm>
            </p:grpSpPr>
            <p:sp>
              <p:nvSpPr>
                <p:cNvPr id="142" name="Rounded Rectangle 1008">
                  <a:extLst>
                    <a:ext uri="{FF2B5EF4-FFF2-40B4-BE49-F238E27FC236}">
                      <a16:creationId xmlns:a16="http://schemas.microsoft.com/office/drawing/2014/main" id="{0E1C2E08-DD59-44C9-B1A5-24080D7423DE}"/>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143" name="Group 142">
                  <a:extLst>
                    <a:ext uri="{FF2B5EF4-FFF2-40B4-BE49-F238E27FC236}">
                      <a16:creationId xmlns:a16="http://schemas.microsoft.com/office/drawing/2014/main" id="{FA7A79A8-82D4-41CA-B1D2-9FFBB0868CC5}"/>
                    </a:ext>
                  </a:extLst>
                </p:cNvPr>
                <p:cNvGrpSpPr/>
                <p:nvPr/>
              </p:nvGrpSpPr>
              <p:grpSpPr>
                <a:xfrm>
                  <a:off x="3896664" y="1776385"/>
                  <a:ext cx="57149" cy="235743"/>
                  <a:chOff x="4538014" y="1776385"/>
                  <a:chExt cx="57149" cy="235743"/>
                </a:xfrm>
              </p:grpSpPr>
              <p:sp>
                <p:nvSpPr>
                  <p:cNvPr id="144" name="Rounded Rectangle 1010">
                    <a:extLst>
                      <a:ext uri="{FF2B5EF4-FFF2-40B4-BE49-F238E27FC236}">
                        <a16:creationId xmlns:a16="http://schemas.microsoft.com/office/drawing/2014/main" id="{7A90164B-F626-4557-B299-C83543DA1FBB}"/>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45" name="Rounded Rectangle 1011">
                    <a:extLst>
                      <a:ext uri="{FF2B5EF4-FFF2-40B4-BE49-F238E27FC236}">
                        <a16:creationId xmlns:a16="http://schemas.microsoft.com/office/drawing/2014/main" id="{20409945-627B-42DF-A29A-4A0542069FFC}"/>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46" name="Rounded Rectangle 1012">
                    <a:extLst>
                      <a:ext uri="{FF2B5EF4-FFF2-40B4-BE49-F238E27FC236}">
                        <a16:creationId xmlns:a16="http://schemas.microsoft.com/office/drawing/2014/main" id="{40DB6FC5-0CAD-444A-8DD3-D7FDF50B7EA1}"/>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47" name="Rounded Rectangle 1013">
                    <a:extLst>
                      <a:ext uri="{FF2B5EF4-FFF2-40B4-BE49-F238E27FC236}">
                        <a16:creationId xmlns:a16="http://schemas.microsoft.com/office/drawing/2014/main" id="{D4F45E3E-5558-4E82-9D27-8D68D4773802}"/>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118" name="Group 117">
              <a:extLst>
                <a:ext uri="{FF2B5EF4-FFF2-40B4-BE49-F238E27FC236}">
                  <a16:creationId xmlns:a16="http://schemas.microsoft.com/office/drawing/2014/main" id="{48D09235-FA7D-4D64-AE07-273876D1340D}"/>
                </a:ext>
              </a:extLst>
            </p:cNvPr>
            <p:cNvGrpSpPr/>
            <p:nvPr/>
          </p:nvGrpSpPr>
          <p:grpSpPr>
            <a:xfrm>
              <a:off x="4637540" y="1665279"/>
              <a:ext cx="248785" cy="354129"/>
              <a:chOff x="3688215" y="1741479"/>
              <a:chExt cx="248785" cy="354129"/>
            </a:xfrm>
          </p:grpSpPr>
          <p:grpSp>
            <p:nvGrpSpPr>
              <p:cNvPr id="130" name="Group 129">
                <a:extLst>
                  <a:ext uri="{FF2B5EF4-FFF2-40B4-BE49-F238E27FC236}">
                    <a16:creationId xmlns:a16="http://schemas.microsoft.com/office/drawing/2014/main" id="{1FFC147E-ECB8-4094-8F56-14C6070CDE8E}"/>
                  </a:ext>
                </a:extLst>
              </p:cNvPr>
              <p:cNvGrpSpPr/>
              <p:nvPr/>
            </p:nvGrpSpPr>
            <p:grpSpPr>
              <a:xfrm>
                <a:off x="3688215" y="1926331"/>
                <a:ext cx="248785" cy="169277"/>
                <a:chOff x="3688215" y="2021581"/>
                <a:chExt cx="248785" cy="169277"/>
              </a:xfrm>
            </p:grpSpPr>
            <p:sp>
              <p:nvSpPr>
                <p:cNvPr id="138" name="Rounded Rectangle 1004">
                  <a:extLst>
                    <a:ext uri="{FF2B5EF4-FFF2-40B4-BE49-F238E27FC236}">
                      <a16:creationId xmlns:a16="http://schemas.microsoft.com/office/drawing/2014/main" id="{7A408B6B-C4ED-46C0-99A1-14D9A94A660E}"/>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139" name="TextBox 138">
                  <a:extLst>
                    <a:ext uri="{FF2B5EF4-FFF2-40B4-BE49-F238E27FC236}">
                      <a16:creationId xmlns:a16="http://schemas.microsoft.com/office/drawing/2014/main" id="{2FD8BCD6-8BE3-4F37-A5FA-BF559CCD5A4B}"/>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131" name="Group 130">
                <a:extLst>
                  <a:ext uri="{FF2B5EF4-FFF2-40B4-BE49-F238E27FC236}">
                    <a16:creationId xmlns:a16="http://schemas.microsoft.com/office/drawing/2014/main" id="{13DDD8AB-035A-424C-A6B6-F87FCCD65BC3}"/>
                  </a:ext>
                </a:extLst>
              </p:cNvPr>
              <p:cNvGrpSpPr/>
              <p:nvPr/>
            </p:nvGrpSpPr>
            <p:grpSpPr>
              <a:xfrm>
                <a:off x="3698307" y="1741479"/>
                <a:ext cx="228600" cy="228600"/>
                <a:chOff x="3693429" y="1741479"/>
                <a:chExt cx="320040" cy="320040"/>
              </a:xfrm>
            </p:grpSpPr>
            <p:sp>
              <p:nvSpPr>
                <p:cNvPr id="132" name="Rounded Rectangle 998">
                  <a:extLst>
                    <a:ext uri="{FF2B5EF4-FFF2-40B4-BE49-F238E27FC236}">
                      <a16:creationId xmlns:a16="http://schemas.microsoft.com/office/drawing/2014/main" id="{C764D415-5E26-461F-9475-4FA29D67BE44}"/>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133" name="Group 132">
                  <a:extLst>
                    <a:ext uri="{FF2B5EF4-FFF2-40B4-BE49-F238E27FC236}">
                      <a16:creationId xmlns:a16="http://schemas.microsoft.com/office/drawing/2014/main" id="{413BC255-48F7-48A8-A9F4-EEC5F5344757}"/>
                    </a:ext>
                  </a:extLst>
                </p:cNvPr>
                <p:cNvGrpSpPr/>
                <p:nvPr/>
              </p:nvGrpSpPr>
              <p:grpSpPr>
                <a:xfrm>
                  <a:off x="3896664" y="1776385"/>
                  <a:ext cx="57149" cy="235743"/>
                  <a:chOff x="4538014" y="1776385"/>
                  <a:chExt cx="57149" cy="235743"/>
                </a:xfrm>
              </p:grpSpPr>
              <p:sp>
                <p:nvSpPr>
                  <p:cNvPr id="134" name="Rounded Rectangle 1000">
                    <a:extLst>
                      <a:ext uri="{FF2B5EF4-FFF2-40B4-BE49-F238E27FC236}">
                        <a16:creationId xmlns:a16="http://schemas.microsoft.com/office/drawing/2014/main" id="{1AA7AE3F-85CD-4DB7-9C29-E594FF4DAFB6}"/>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35" name="Rounded Rectangle 1001">
                    <a:extLst>
                      <a:ext uri="{FF2B5EF4-FFF2-40B4-BE49-F238E27FC236}">
                        <a16:creationId xmlns:a16="http://schemas.microsoft.com/office/drawing/2014/main" id="{769ABCFF-C461-49D7-BC4D-BC34E2D4078B}"/>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36" name="Rounded Rectangle 1002">
                    <a:extLst>
                      <a:ext uri="{FF2B5EF4-FFF2-40B4-BE49-F238E27FC236}">
                        <a16:creationId xmlns:a16="http://schemas.microsoft.com/office/drawing/2014/main" id="{09063CFC-C5EA-4ED1-B026-B11FEB4AD87B}"/>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37" name="Rounded Rectangle 1003">
                    <a:extLst>
                      <a:ext uri="{FF2B5EF4-FFF2-40B4-BE49-F238E27FC236}">
                        <a16:creationId xmlns:a16="http://schemas.microsoft.com/office/drawing/2014/main" id="{F3B31618-B633-4139-9560-7A023B180A9E}"/>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119" name="Group 118">
              <a:extLst>
                <a:ext uri="{FF2B5EF4-FFF2-40B4-BE49-F238E27FC236}">
                  <a16:creationId xmlns:a16="http://schemas.microsoft.com/office/drawing/2014/main" id="{E5A9B0E4-4FCA-4081-9343-CA7AEF53CD6D}"/>
                </a:ext>
              </a:extLst>
            </p:cNvPr>
            <p:cNvGrpSpPr/>
            <p:nvPr/>
          </p:nvGrpSpPr>
          <p:grpSpPr>
            <a:xfrm>
              <a:off x="4875665" y="1665279"/>
              <a:ext cx="248785" cy="354129"/>
              <a:chOff x="3688215" y="1741479"/>
              <a:chExt cx="248785" cy="354129"/>
            </a:xfrm>
          </p:grpSpPr>
          <p:grpSp>
            <p:nvGrpSpPr>
              <p:cNvPr id="120" name="Group 119">
                <a:extLst>
                  <a:ext uri="{FF2B5EF4-FFF2-40B4-BE49-F238E27FC236}">
                    <a16:creationId xmlns:a16="http://schemas.microsoft.com/office/drawing/2014/main" id="{BDC28785-6937-4658-B194-6FB596E7A986}"/>
                  </a:ext>
                </a:extLst>
              </p:cNvPr>
              <p:cNvGrpSpPr/>
              <p:nvPr/>
            </p:nvGrpSpPr>
            <p:grpSpPr>
              <a:xfrm>
                <a:off x="3688215" y="1926331"/>
                <a:ext cx="248785" cy="169277"/>
                <a:chOff x="3688215" y="2021581"/>
                <a:chExt cx="248785" cy="169277"/>
              </a:xfrm>
            </p:grpSpPr>
            <p:sp>
              <p:nvSpPr>
                <p:cNvPr id="128" name="Rounded Rectangle 994">
                  <a:extLst>
                    <a:ext uri="{FF2B5EF4-FFF2-40B4-BE49-F238E27FC236}">
                      <a16:creationId xmlns:a16="http://schemas.microsoft.com/office/drawing/2014/main" id="{177A864F-233F-4000-86AC-5FA462174EEC}"/>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129" name="TextBox 128">
                  <a:extLst>
                    <a:ext uri="{FF2B5EF4-FFF2-40B4-BE49-F238E27FC236}">
                      <a16:creationId xmlns:a16="http://schemas.microsoft.com/office/drawing/2014/main" id="{3482DB56-182B-42D2-8847-5DE6C10B0888}"/>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121" name="Group 120">
                <a:extLst>
                  <a:ext uri="{FF2B5EF4-FFF2-40B4-BE49-F238E27FC236}">
                    <a16:creationId xmlns:a16="http://schemas.microsoft.com/office/drawing/2014/main" id="{5D154969-5511-485F-A60D-442FB8679A2A}"/>
                  </a:ext>
                </a:extLst>
              </p:cNvPr>
              <p:cNvGrpSpPr/>
              <p:nvPr/>
            </p:nvGrpSpPr>
            <p:grpSpPr>
              <a:xfrm>
                <a:off x="3698307" y="1741479"/>
                <a:ext cx="228600" cy="228600"/>
                <a:chOff x="3693429" y="1741479"/>
                <a:chExt cx="320040" cy="320040"/>
              </a:xfrm>
            </p:grpSpPr>
            <p:sp>
              <p:nvSpPr>
                <p:cNvPr id="122" name="Rounded Rectangle 988">
                  <a:extLst>
                    <a:ext uri="{FF2B5EF4-FFF2-40B4-BE49-F238E27FC236}">
                      <a16:creationId xmlns:a16="http://schemas.microsoft.com/office/drawing/2014/main" id="{2C83F023-C88B-4D26-89C8-12F94F250FB9}"/>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123" name="Group 122">
                  <a:extLst>
                    <a:ext uri="{FF2B5EF4-FFF2-40B4-BE49-F238E27FC236}">
                      <a16:creationId xmlns:a16="http://schemas.microsoft.com/office/drawing/2014/main" id="{C6B21062-4EF4-49F3-AB4D-3777C445E71F}"/>
                    </a:ext>
                  </a:extLst>
                </p:cNvPr>
                <p:cNvGrpSpPr/>
                <p:nvPr/>
              </p:nvGrpSpPr>
              <p:grpSpPr>
                <a:xfrm>
                  <a:off x="3896664" y="1776385"/>
                  <a:ext cx="57149" cy="235743"/>
                  <a:chOff x="4538014" y="1776385"/>
                  <a:chExt cx="57149" cy="235743"/>
                </a:xfrm>
              </p:grpSpPr>
              <p:sp>
                <p:nvSpPr>
                  <p:cNvPr id="124" name="Rounded Rectangle 990">
                    <a:extLst>
                      <a:ext uri="{FF2B5EF4-FFF2-40B4-BE49-F238E27FC236}">
                        <a16:creationId xmlns:a16="http://schemas.microsoft.com/office/drawing/2014/main" id="{C884FA62-4C42-4357-9BE7-A62BC0EF3F59}"/>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25" name="Rounded Rectangle 991">
                    <a:extLst>
                      <a:ext uri="{FF2B5EF4-FFF2-40B4-BE49-F238E27FC236}">
                        <a16:creationId xmlns:a16="http://schemas.microsoft.com/office/drawing/2014/main" id="{383EB7AE-2F6E-4FD2-B44C-3509CD6C38CB}"/>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26" name="Rounded Rectangle 992">
                    <a:extLst>
                      <a:ext uri="{FF2B5EF4-FFF2-40B4-BE49-F238E27FC236}">
                        <a16:creationId xmlns:a16="http://schemas.microsoft.com/office/drawing/2014/main" id="{9D0ED9C5-2090-4C18-BBE1-618A8F78110F}"/>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27" name="Rounded Rectangle 993">
                    <a:extLst>
                      <a:ext uri="{FF2B5EF4-FFF2-40B4-BE49-F238E27FC236}">
                        <a16:creationId xmlns:a16="http://schemas.microsoft.com/office/drawing/2014/main" id="{03022D9E-A193-46EF-A748-472BAE683FE8}"/>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grpSp>
        <p:nvGrpSpPr>
          <p:cNvPr id="180" name="Group 179">
            <a:extLst>
              <a:ext uri="{FF2B5EF4-FFF2-40B4-BE49-F238E27FC236}">
                <a16:creationId xmlns:a16="http://schemas.microsoft.com/office/drawing/2014/main" id="{36E3DEFE-478F-49BB-AB8D-CE01A27CCF24}"/>
              </a:ext>
            </a:extLst>
          </p:cNvPr>
          <p:cNvGrpSpPr/>
          <p:nvPr/>
        </p:nvGrpSpPr>
        <p:grpSpPr>
          <a:xfrm>
            <a:off x="6788149" y="1947789"/>
            <a:ext cx="1185863" cy="165100"/>
            <a:chOff x="3755024" y="2263775"/>
            <a:chExt cx="1185863" cy="123825"/>
          </a:xfrm>
        </p:grpSpPr>
        <p:cxnSp>
          <p:nvCxnSpPr>
            <p:cNvPr id="181" name="Straight Arrow Connector 180">
              <a:extLst>
                <a:ext uri="{FF2B5EF4-FFF2-40B4-BE49-F238E27FC236}">
                  <a16:creationId xmlns:a16="http://schemas.microsoft.com/office/drawing/2014/main" id="{E91640B4-BF0E-47E7-8B7A-9EC89E5A6421}"/>
                </a:ext>
              </a:extLst>
            </p:cNvPr>
            <p:cNvCxnSpPr/>
            <p:nvPr/>
          </p:nvCxnSpPr>
          <p:spPr>
            <a:xfrm>
              <a:off x="3993149" y="2263775"/>
              <a:ext cx="0" cy="123825"/>
            </a:xfrm>
            <a:prstGeom prst="straightConnector1">
              <a:avLst/>
            </a:prstGeom>
            <a:noFill/>
            <a:ln w="12700" cap="flat" cmpd="sng" algn="ctr">
              <a:solidFill>
                <a:srgbClr val="FFC000"/>
              </a:solidFill>
              <a:prstDash val="solid"/>
              <a:headEnd type="triangle" w="med" len="sm"/>
              <a:tailEnd type="triangle" w="med" len="sm"/>
            </a:ln>
            <a:effectLst>
              <a:outerShdw blurRad="40000" dist="20000" dir="5400000" rotWithShape="0">
                <a:srgbClr val="000000">
                  <a:alpha val="38000"/>
                </a:srgbClr>
              </a:outerShdw>
            </a:effectLst>
          </p:spPr>
        </p:cxnSp>
        <p:cxnSp>
          <p:nvCxnSpPr>
            <p:cNvPr id="182" name="Straight Arrow Connector 181">
              <a:extLst>
                <a:ext uri="{FF2B5EF4-FFF2-40B4-BE49-F238E27FC236}">
                  <a16:creationId xmlns:a16="http://schemas.microsoft.com/office/drawing/2014/main" id="{1CA540C4-0F3F-4827-A823-CC9D025E5D30}"/>
                </a:ext>
              </a:extLst>
            </p:cNvPr>
            <p:cNvCxnSpPr/>
            <p:nvPr/>
          </p:nvCxnSpPr>
          <p:spPr>
            <a:xfrm>
              <a:off x="4226512" y="2263775"/>
              <a:ext cx="0" cy="123825"/>
            </a:xfrm>
            <a:prstGeom prst="straightConnector1">
              <a:avLst/>
            </a:prstGeom>
            <a:noFill/>
            <a:ln w="12700" cap="flat" cmpd="sng" algn="ctr">
              <a:solidFill>
                <a:srgbClr val="FFC000"/>
              </a:solidFill>
              <a:prstDash val="solid"/>
              <a:headEnd type="triangle" w="med" len="sm"/>
              <a:tailEnd type="triangle" w="med" len="sm"/>
            </a:ln>
            <a:effectLst>
              <a:outerShdw blurRad="40000" dist="20000" dir="5400000" rotWithShape="0">
                <a:srgbClr val="000000">
                  <a:alpha val="38000"/>
                </a:srgbClr>
              </a:outerShdw>
            </a:effectLst>
          </p:spPr>
        </p:cxnSp>
        <p:cxnSp>
          <p:nvCxnSpPr>
            <p:cNvPr id="183" name="Straight Arrow Connector 182">
              <a:extLst>
                <a:ext uri="{FF2B5EF4-FFF2-40B4-BE49-F238E27FC236}">
                  <a16:creationId xmlns:a16="http://schemas.microsoft.com/office/drawing/2014/main" id="{C299F187-7EEF-4E27-AEF2-DC89F9C2C5F8}"/>
                </a:ext>
              </a:extLst>
            </p:cNvPr>
            <p:cNvCxnSpPr/>
            <p:nvPr/>
          </p:nvCxnSpPr>
          <p:spPr>
            <a:xfrm>
              <a:off x="4467018" y="2263775"/>
              <a:ext cx="0" cy="123825"/>
            </a:xfrm>
            <a:prstGeom prst="straightConnector1">
              <a:avLst/>
            </a:prstGeom>
            <a:noFill/>
            <a:ln w="12700" cap="flat" cmpd="sng" algn="ctr">
              <a:solidFill>
                <a:srgbClr val="FFC000"/>
              </a:solidFill>
              <a:prstDash val="solid"/>
              <a:headEnd type="triangle" w="med" len="sm"/>
              <a:tailEnd type="triangle" w="med" len="sm"/>
            </a:ln>
            <a:effectLst>
              <a:outerShdw blurRad="40000" dist="20000" dir="5400000" rotWithShape="0">
                <a:srgbClr val="000000">
                  <a:alpha val="38000"/>
                </a:srgbClr>
              </a:outerShdw>
            </a:effectLst>
          </p:spPr>
        </p:cxnSp>
        <p:cxnSp>
          <p:nvCxnSpPr>
            <p:cNvPr id="184" name="Straight Arrow Connector 183">
              <a:extLst>
                <a:ext uri="{FF2B5EF4-FFF2-40B4-BE49-F238E27FC236}">
                  <a16:creationId xmlns:a16="http://schemas.microsoft.com/office/drawing/2014/main" id="{48B3B4F1-345D-4D92-9466-4AAB4F19DB5F}"/>
                </a:ext>
              </a:extLst>
            </p:cNvPr>
            <p:cNvCxnSpPr/>
            <p:nvPr/>
          </p:nvCxnSpPr>
          <p:spPr>
            <a:xfrm>
              <a:off x="4702762" y="2263775"/>
              <a:ext cx="0" cy="123825"/>
            </a:xfrm>
            <a:prstGeom prst="straightConnector1">
              <a:avLst/>
            </a:prstGeom>
            <a:noFill/>
            <a:ln w="12700" cap="flat" cmpd="sng" algn="ctr">
              <a:solidFill>
                <a:srgbClr val="FFC000"/>
              </a:solidFill>
              <a:prstDash val="solid"/>
              <a:headEnd type="triangle" w="med" len="sm"/>
              <a:tailEnd type="triangle" w="med" len="sm"/>
            </a:ln>
            <a:effectLst>
              <a:outerShdw blurRad="40000" dist="20000" dir="5400000" rotWithShape="0">
                <a:srgbClr val="000000">
                  <a:alpha val="38000"/>
                </a:srgbClr>
              </a:outerShdw>
            </a:effectLst>
          </p:spPr>
        </p:cxnSp>
        <p:cxnSp>
          <p:nvCxnSpPr>
            <p:cNvPr id="185" name="Straight Arrow Connector 184">
              <a:extLst>
                <a:ext uri="{FF2B5EF4-FFF2-40B4-BE49-F238E27FC236}">
                  <a16:creationId xmlns:a16="http://schemas.microsoft.com/office/drawing/2014/main" id="{21A6A3C0-0550-4A8F-BBD3-00D51F7BE1B4}"/>
                </a:ext>
              </a:extLst>
            </p:cNvPr>
            <p:cNvCxnSpPr/>
            <p:nvPr/>
          </p:nvCxnSpPr>
          <p:spPr>
            <a:xfrm>
              <a:off x="4940887" y="2263775"/>
              <a:ext cx="0" cy="123825"/>
            </a:xfrm>
            <a:prstGeom prst="straightConnector1">
              <a:avLst/>
            </a:prstGeom>
            <a:noFill/>
            <a:ln w="12700" cap="flat" cmpd="sng" algn="ctr">
              <a:solidFill>
                <a:srgbClr val="FFC000"/>
              </a:solidFill>
              <a:prstDash val="solid"/>
              <a:headEnd type="triangle" w="med" len="sm"/>
              <a:tailEnd type="triangle" w="med" len="sm"/>
            </a:ln>
            <a:effectLst>
              <a:outerShdw blurRad="40000" dist="20000" dir="5400000" rotWithShape="0">
                <a:srgbClr val="000000">
                  <a:alpha val="38000"/>
                </a:srgbClr>
              </a:outerShdw>
            </a:effectLst>
          </p:spPr>
        </p:cxnSp>
        <p:cxnSp>
          <p:nvCxnSpPr>
            <p:cNvPr id="186" name="Straight Arrow Connector 185">
              <a:extLst>
                <a:ext uri="{FF2B5EF4-FFF2-40B4-BE49-F238E27FC236}">
                  <a16:creationId xmlns:a16="http://schemas.microsoft.com/office/drawing/2014/main" id="{C3B57977-DDA7-4D6A-9260-D931431D1D86}"/>
                </a:ext>
              </a:extLst>
            </p:cNvPr>
            <p:cNvCxnSpPr/>
            <p:nvPr/>
          </p:nvCxnSpPr>
          <p:spPr>
            <a:xfrm>
              <a:off x="3755024" y="2263775"/>
              <a:ext cx="0" cy="123825"/>
            </a:xfrm>
            <a:prstGeom prst="straightConnector1">
              <a:avLst/>
            </a:prstGeom>
            <a:noFill/>
            <a:ln w="12700" cap="flat" cmpd="sng" algn="ctr">
              <a:solidFill>
                <a:srgbClr val="FFC000"/>
              </a:solidFill>
              <a:prstDash val="solid"/>
              <a:headEnd type="triangle" w="med" len="sm"/>
              <a:tailEnd type="triangle" w="med" len="sm"/>
            </a:ln>
            <a:effectLst>
              <a:outerShdw blurRad="40000" dist="20000" dir="5400000" rotWithShape="0">
                <a:srgbClr val="000000">
                  <a:alpha val="38000"/>
                </a:srgbClr>
              </a:outerShdw>
            </a:effectLst>
          </p:spPr>
        </p:cxnSp>
      </p:grpSp>
      <p:sp>
        <p:nvSpPr>
          <p:cNvPr id="187" name="TextBox 186">
            <a:extLst>
              <a:ext uri="{FF2B5EF4-FFF2-40B4-BE49-F238E27FC236}">
                <a16:creationId xmlns:a16="http://schemas.microsoft.com/office/drawing/2014/main" id="{A20CDC24-D809-493C-9735-A33347578987}"/>
              </a:ext>
            </a:extLst>
          </p:cNvPr>
          <p:cNvSpPr txBox="1"/>
          <p:nvPr/>
        </p:nvSpPr>
        <p:spPr>
          <a:xfrm>
            <a:off x="8062912" y="4323775"/>
            <a:ext cx="917938" cy="277000"/>
          </a:xfrm>
          <a:prstGeom prst="rect">
            <a:avLst/>
          </a:prstGeom>
          <a:noFill/>
        </p:spPr>
        <p:txBody>
          <a:bodyPr wrap="square" lIns="91433" tIns="45716" rIns="91433" bIns="45716" rtlCol="0">
            <a:spAutoFit/>
          </a:bodyPr>
          <a:lstStyle/>
          <a:p>
            <a:pPr algn="ctr" defTabSz="457020"/>
            <a:r>
              <a:rPr lang="en-US" sz="1200" b="1" dirty="0">
                <a:solidFill>
                  <a:srgbClr val="FFC000"/>
                </a:solidFill>
              </a:rPr>
              <a:t>IO Bus</a:t>
            </a:r>
          </a:p>
        </p:txBody>
      </p:sp>
      <p:cxnSp>
        <p:nvCxnSpPr>
          <p:cNvPr id="188" name="Straight Arrow Connector 187">
            <a:extLst>
              <a:ext uri="{FF2B5EF4-FFF2-40B4-BE49-F238E27FC236}">
                <a16:creationId xmlns:a16="http://schemas.microsoft.com/office/drawing/2014/main" id="{A57AAF7A-F14E-4D4A-9E12-F585C8521971}"/>
              </a:ext>
            </a:extLst>
          </p:cNvPr>
          <p:cNvCxnSpPr/>
          <p:nvPr/>
        </p:nvCxnSpPr>
        <p:spPr>
          <a:xfrm>
            <a:off x="8240125" y="4638368"/>
            <a:ext cx="561976" cy="0"/>
          </a:xfrm>
          <a:prstGeom prst="straightConnector1">
            <a:avLst/>
          </a:prstGeom>
          <a:noFill/>
          <a:ln w="25400" cap="flat" cmpd="sng" algn="ctr">
            <a:solidFill>
              <a:srgbClr val="FFC000"/>
            </a:solidFill>
            <a:prstDash val="solid"/>
            <a:headEnd type="triangle"/>
            <a:tailEnd type="triangle"/>
          </a:ln>
          <a:effectLst>
            <a:outerShdw blurRad="40000" dist="20000" dir="5400000" rotWithShape="0">
              <a:srgbClr val="000000">
                <a:alpha val="38000"/>
              </a:srgbClr>
            </a:outerShdw>
          </a:effectLst>
          <a:scene3d>
            <a:camera prst="orthographicFront"/>
            <a:lightRig rig="threePt" dir="t"/>
          </a:scene3d>
          <a:sp3d>
            <a:bevelT w="12700" h="19050"/>
          </a:sp3d>
        </p:spPr>
      </p:cxnSp>
      <p:sp>
        <p:nvSpPr>
          <p:cNvPr id="189" name="TextBox 188">
            <a:extLst>
              <a:ext uri="{FF2B5EF4-FFF2-40B4-BE49-F238E27FC236}">
                <a16:creationId xmlns:a16="http://schemas.microsoft.com/office/drawing/2014/main" id="{04ECD80D-7A08-4235-9E8B-84C763B4BCBA}"/>
              </a:ext>
            </a:extLst>
          </p:cNvPr>
          <p:cNvSpPr txBox="1"/>
          <p:nvPr/>
        </p:nvSpPr>
        <p:spPr>
          <a:xfrm>
            <a:off x="8647312" y="801912"/>
            <a:ext cx="2022560" cy="338554"/>
          </a:xfrm>
          <a:prstGeom prst="rect">
            <a:avLst/>
          </a:prstGeom>
          <a:noFill/>
        </p:spPr>
        <p:txBody>
          <a:bodyPr wrap="square" lIns="91433" tIns="45716" rIns="91433" bIns="45716" rtlCol="0">
            <a:spAutoFit/>
          </a:bodyPr>
          <a:lstStyle/>
          <a:p>
            <a:pPr algn="ctr" defTabSz="457020"/>
            <a:r>
              <a:rPr lang="en-US" sz="1600" dirty="0">
                <a:solidFill>
                  <a:srgbClr val="000000">
                    <a:lumMod val="65000"/>
                    <a:lumOff val="35000"/>
                  </a:srgbClr>
                </a:solidFill>
              </a:rPr>
              <a:t>GPU</a:t>
            </a:r>
          </a:p>
        </p:txBody>
      </p:sp>
      <p:sp>
        <p:nvSpPr>
          <p:cNvPr id="190" name="TextBox 189">
            <a:extLst>
              <a:ext uri="{FF2B5EF4-FFF2-40B4-BE49-F238E27FC236}">
                <a16:creationId xmlns:a16="http://schemas.microsoft.com/office/drawing/2014/main" id="{E4A06740-909A-49A3-A423-88850EDCC8BE}"/>
              </a:ext>
            </a:extLst>
          </p:cNvPr>
          <p:cNvSpPr txBox="1"/>
          <p:nvPr/>
        </p:nvSpPr>
        <p:spPr>
          <a:xfrm>
            <a:off x="6576969" y="801912"/>
            <a:ext cx="1589407" cy="338554"/>
          </a:xfrm>
          <a:prstGeom prst="rect">
            <a:avLst/>
          </a:prstGeom>
          <a:noFill/>
        </p:spPr>
        <p:txBody>
          <a:bodyPr wrap="square" lIns="91433" tIns="45716" rIns="91433" bIns="45716" rtlCol="0">
            <a:spAutoFit/>
          </a:bodyPr>
          <a:lstStyle/>
          <a:p>
            <a:pPr algn="ctr" defTabSz="457020"/>
            <a:r>
              <a:rPr lang="en-US" sz="1600" dirty="0">
                <a:solidFill>
                  <a:srgbClr val="595959"/>
                </a:solidFill>
              </a:rPr>
              <a:t>CPU</a:t>
            </a:r>
          </a:p>
        </p:txBody>
      </p:sp>
      <p:grpSp>
        <p:nvGrpSpPr>
          <p:cNvPr id="191" name="Group 190">
            <a:extLst>
              <a:ext uri="{FF2B5EF4-FFF2-40B4-BE49-F238E27FC236}">
                <a16:creationId xmlns:a16="http://schemas.microsoft.com/office/drawing/2014/main" id="{2D5977C0-9BB7-40D2-82F2-CF7DD2BB5E8F}"/>
              </a:ext>
            </a:extLst>
          </p:cNvPr>
          <p:cNvGrpSpPr/>
          <p:nvPr/>
        </p:nvGrpSpPr>
        <p:grpSpPr>
          <a:xfrm>
            <a:off x="9002327" y="1309614"/>
            <a:ext cx="1314450" cy="1533526"/>
            <a:chOff x="5946775" y="1625600"/>
            <a:chExt cx="1314450" cy="1533525"/>
          </a:xfrm>
        </p:grpSpPr>
        <p:grpSp>
          <p:nvGrpSpPr>
            <p:cNvPr id="192" name="Group 191">
              <a:extLst>
                <a:ext uri="{FF2B5EF4-FFF2-40B4-BE49-F238E27FC236}">
                  <a16:creationId xmlns:a16="http://schemas.microsoft.com/office/drawing/2014/main" id="{15875C63-A3F6-4CFD-9B02-24439DE88F15}"/>
                </a:ext>
              </a:extLst>
            </p:cNvPr>
            <p:cNvGrpSpPr/>
            <p:nvPr/>
          </p:nvGrpSpPr>
          <p:grpSpPr>
            <a:xfrm>
              <a:off x="5946775" y="1625600"/>
              <a:ext cx="133350" cy="1533525"/>
              <a:chOff x="5946775" y="1625600"/>
              <a:chExt cx="133350" cy="1533525"/>
            </a:xfrm>
          </p:grpSpPr>
          <p:sp>
            <p:nvSpPr>
              <p:cNvPr id="305" name="Rectangle 304">
                <a:extLst>
                  <a:ext uri="{FF2B5EF4-FFF2-40B4-BE49-F238E27FC236}">
                    <a16:creationId xmlns:a16="http://schemas.microsoft.com/office/drawing/2014/main" id="{A459A6FC-9C7D-4F07-A0B1-CFE543D534A6}"/>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306" name="Rectangle 305">
                <a:extLst>
                  <a:ext uri="{FF2B5EF4-FFF2-40B4-BE49-F238E27FC236}">
                    <a16:creationId xmlns:a16="http://schemas.microsoft.com/office/drawing/2014/main" id="{B50EBB5E-F91C-43E7-95C6-548CD936D4BE}"/>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07" name="Rectangle 306">
                <a:extLst>
                  <a:ext uri="{FF2B5EF4-FFF2-40B4-BE49-F238E27FC236}">
                    <a16:creationId xmlns:a16="http://schemas.microsoft.com/office/drawing/2014/main" id="{C8214C07-8E49-48D3-8DE7-17BE41F7D909}"/>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08" name="Rectangle 307">
                <a:extLst>
                  <a:ext uri="{FF2B5EF4-FFF2-40B4-BE49-F238E27FC236}">
                    <a16:creationId xmlns:a16="http://schemas.microsoft.com/office/drawing/2014/main" id="{B338C841-8481-4FD2-8F3F-2CCE22C716BA}"/>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09" name="Rectangle 308">
                <a:extLst>
                  <a:ext uri="{FF2B5EF4-FFF2-40B4-BE49-F238E27FC236}">
                    <a16:creationId xmlns:a16="http://schemas.microsoft.com/office/drawing/2014/main" id="{AF873A52-3E2C-4CCC-9BAD-4C04775B6276}"/>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10" name="Rectangle 309">
                <a:extLst>
                  <a:ext uri="{FF2B5EF4-FFF2-40B4-BE49-F238E27FC236}">
                    <a16:creationId xmlns:a16="http://schemas.microsoft.com/office/drawing/2014/main" id="{107BA788-D795-477A-AAD0-991B4BB2EE2C}"/>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11" name="Rectangle 310">
                <a:extLst>
                  <a:ext uri="{FF2B5EF4-FFF2-40B4-BE49-F238E27FC236}">
                    <a16:creationId xmlns:a16="http://schemas.microsoft.com/office/drawing/2014/main" id="{03249122-B84A-4DF3-94F1-8B463EF89ED6}"/>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12" name="Rectangle 311">
                <a:extLst>
                  <a:ext uri="{FF2B5EF4-FFF2-40B4-BE49-F238E27FC236}">
                    <a16:creationId xmlns:a16="http://schemas.microsoft.com/office/drawing/2014/main" id="{9AD97EB9-A05B-4784-B4EC-3F93D4263298}"/>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13" name="Rectangle 312">
                <a:extLst>
                  <a:ext uri="{FF2B5EF4-FFF2-40B4-BE49-F238E27FC236}">
                    <a16:creationId xmlns:a16="http://schemas.microsoft.com/office/drawing/2014/main" id="{90A5368D-4535-4962-BA24-3A886BD28C5E}"/>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14" name="Rectangle 313">
                <a:extLst>
                  <a:ext uri="{FF2B5EF4-FFF2-40B4-BE49-F238E27FC236}">
                    <a16:creationId xmlns:a16="http://schemas.microsoft.com/office/drawing/2014/main" id="{89F258CA-5EB2-4575-BD8F-0C558864B72B}"/>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15" name="Rectangle 314">
                <a:extLst>
                  <a:ext uri="{FF2B5EF4-FFF2-40B4-BE49-F238E27FC236}">
                    <a16:creationId xmlns:a16="http://schemas.microsoft.com/office/drawing/2014/main" id="{FF4C32CC-DEF6-4DEB-9659-EE5AC9266600}"/>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16" name="Rectangle 315">
                <a:extLst>
                  <a:ext uri="{FF2B5EF4-FFF2-40B4-BE49-F238E27FC236}">
                    <a16:creationId xmlns:a16="http://schemas.microsoft.com/office/drawing/2014/main" id="{A55824E6-8418-4BB1-AE2B-7283B047FF11}"/>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17" name="Rectangle 316">
                <a:extLst>
                  <a:ext uri="{FF2B5EF4-FFF2-40B4-BE49-F238E27FC236}">
                    <a16:creationId xmlns:a16="http://schemas.microsoft.com/office/drawing/2014/main" id="{6FA27CC0-ECE9-4108-8353-88EB3AA56486}"/>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18" name="Rectangle 317">
                <a:extLst>
                  <a:ext uri="{FF2B5EF4-FFF2-40B4-BE49-F238E27FC236}">
                    <a16:creationId xmlns:a16="http://schemas.microsoft.com/office/drawing/2014/main" id="{C8B5D3E0-5746-4425-987C-060393C652F0}"/>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19" name="Rectangle 318">
                <a:extLst>
                  <a:ext uri="{FF2B5EF4-FFF2-40B4-BE49-F238E27FC236}">
                    <a16:creationId xmlns:a16="http://schemas.microsoft.com/office/drawing/2014/main" id="{B4081AD4-CE04-43A4-B25B-7E12BADF2FD9}"/>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193" name="Group 192">
              <a:extLst>
                <a:ext uri="{FF2B5EF4-FFF2-40B4-BE49-F238E27FC236}">
                  <a16:creationId xmlns:a16="http://schemas.microsoft.com/office/drawing/2014/main" id="{6584C8FD-5248-4264-800A-B8335402A76A}"/>
                </a:ext>
              </a:extLst>
            </p:cNvPr>
            <p:cNvGrpSpPr/>
            <p:nvPr/>
          </p:nvGrpSpPr>
          <p:grpSpPr>
            <a:xfrm>
              <a:off x="6115050" y="1625600"/>
              <a:ext cx="133350" cy="1533525"/>
              <a:chOff x="5946775" y="1625600"/>
              <a:chExt cx="133350" cy="1533525"/>
            </a:xfrm>
          </p:grpSpPr>
          <p:sp>
            <p:nvSpPr>
              <p:cNvPr id="290" name="Rectangle 289">
                <a:extLst>
                  <a:ext uri="{FF2B5EF4-FFF2-40B4-BE49-F238E27FC236}">
                    <a16:creationId xmlns:a16="http://schemas.microsoft.com/office/drawing/2014/main" id="{85204833-ADE6-41B0-A471-04C3F3A8969D}"/>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291" name="Rectangle 290">
                <a:extLst>
                  <a:ext uri="{FF2B5EF4-FFF2-40B4-BE49-F238E27FC236}">
                    <a16:creationId xmlns:a16="http://schemas.microsoft.com/office/drawing/2014/main" id="{9BB2A2F3-A7B5-4106-9FAB-670BBA1D090B}"/>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92" name="Rectangle 291">
                <a:extLst>
                  <a:ext uri="{FF2B5EF4-FFF2-40B4-BE49-F238E27FC236}">
                    <a16:creationId xmlns:a16="http://schemas.microsoft.com/office/drawing/2014/main" id="{3B57AAAE-6696-4135-A3BD-948C5FA4310F}"/>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93" name="Rectangle 292">
                <a:extLst>
                  <a:ext uri="{FF2B5EF4-FFF2-40B4-BE49-F238E27FC236}">
                    <a16:creationId xmlns:a16="http://schemas.microsoft.com/office/drawing/2014/main" id="{FD45D899-49C0-4052-B1C7-CB3C408A68A2}"/>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94" name="Rectangle 293">
                <a:extLst>
                  <a:ext uri="{FF2B5EF4-FFF2-40B4-BE49-F238E27FC236}">
                    <a16:creationId xmlns:a16="http://schemas.microsoft.com/office/drawing/2014/main" id="{51AE14B4-47F2-4ED3-8905-4965AF635A00}"/>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95" name="Rectangle 294">
                <a:extLst>
                  <a:ext uri="{FF2B5EF4-FFF2-40B4-BE49-F238E27FC236}">
                    <a16:creationId xmlns:a16="http://schemas.microsoft.com/office/drawing/2014/main" id="{31D3725F-43A9-4D0A-850D-07A2037A0B71}"/>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96" name="Rectangle 295">
                <a:extLst>
                  <a:ext uri="{FF2B5EF4-FFF2-40B4-BE49-F238E27FC236}">
                    <a16:creationId xmlns:a16="http://schemas.microsoft.com/office/drawing/2014/main" id="{B9120B45-FB58-452C-BF69-55B0F932E09F}"/>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97" name="Rectangle 296">
                <a:extLst>
                  <a:ext uri="{FF2B5EF4-FFF2-40B4-BE49-F238E27FC236}">
                    <a16:creationId xmlns:a16="http://schemas.microsoft.com/office/drawing/2014/main" id="{508937D3-4B36-419F-BE65-5DC4FC61211A}"/>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98" name="Rectangle 297">
                <a:extLst>
                  <a:ext uri="{FF2B5EF4-FFF2-40B4-BE49-F238E27FC236}">
                    <a16:creationId xmlns:a16="http://schemas.microsoft.com/office/drawing/2014/main" id="{E2047763-F36B-4033-BB67-1E69077D9D4F}"/>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99" name="Rectangle 298">
                <a:extLst>
                  <a:ext uri="{FF2B5EF4-FFF2-40B4-BE49-F238E27FC236}">
                    <a16:creationId xmlns:a16="http://schemas.microsoft.com/office/drawing/2014/main" id="{B37F396E-C30E-4068-B109-85C771C41F02}"/>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00" name="Rectangle 299">
                <a:extLst>
                  <a:ext uri="{FF2B5EF4-FFF2-40B4-BE49-F238E27FC236}">
                    <a16:creationId xmlns:a16="http://schemas.microsoft.com/office/drawing/2014/main" id="{E80CF47C-F594-45C7-AB6D-E217EF89C002}"/>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01" name="Rectangle 300">
                <a:extLst>
                  <a:ext uri="{FF2B5EF4-FFF2-40B4-BE49-F238E27FC236}">
                    <a16:creationId xmlns:a16="http://schemas.microsoft.com/office/drawing/2014/main" id="{D97CDAD4-4763-4E72-8A5E-0CF82E0BDBD5}"/>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02" name="Rectangle 301">
                <a:extLst>
                  <a:ext uri="{FF2B5EF4-FFF2-40B4-BE49-F238E27FC236}">
                    <a16:creationId xmlns:a16="http://schemas.microsoft.com/office/drawing/2014/main" id="{40E906CA-B247-4A5C-B0AF-1686DCB41359}"/>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03" name="Rectangle 302">
                <a:extLst>
                  <a:ext uri="{FF2B5EF4-FFF2-40B4-BE49-F238E27FC236}">
                    <a16:creationId xmlns:a16="http://schemas.microsoft.com/office/drawing/2014/main" id="{B37D74D3-6D1E-47EC-A57B-3329C641F643}"/>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04" name="Rectangle 303">
                <a:extLst>
                  <a:ext uri="{FF2B5EF4-FFF2-40B4-BE49-F238E27FC236}">
                    <a16:creationId xmlns:a16="http://schemas.microsoft.com/office/drawing/2014/main" id="{C64E09DA-6885-4129-8E95-1B49A8F0507E}"/>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194" name="Group 193">
              <a:extLst>
                <a:ext uri="{FF2B5EF4-FFF2-40B4-BE49-F238E27FC236}">
                  <a16:creationId xmlns:a16="http://schemas.microsoft.com/office/drawing/2014/main" id="{3B156F63-68D2-4C51-8849-5BA8CB5948DD}"/>
                </a:ext>
              </a:extLst>
            </p:cNvPr>
            <p:cNvGrpSpPr/>
            <p:nvPr/>
          </p:nvGrpSpPr>
          <p:grpSpPr>
            <a:xfrm>
              <a:off x="6283325" y="1625600"/>
              <a:ext cx="133350" cy="1533525"/>
              <a:chOff x="5946775" y="1625600"/>
              <a:chExt cx="133350" cy="1533525"/>
            </a:xfrm>
          </p:grpSpPr>
          <p:sp>
            <p:nvSpPr>
              <p:cNvPr id="275" name="Rectangle 274">
                <a:extLst>
                  <a:ext uri="{FF2B5EF4-FFF2-40B4-BE49-F238E27FC236}">
                    <a16:creationId xmlns:a16="http://schemas.microsoft.com/office/drawing/2014/main" id="{4D1A247B-9EF2-49F8-8ECB-CF9F0D473688}"/>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276" name="Rectangle 275">
                <a:extLst>
                  <a:ext uri="{FF2B5EF4-FFF2-40B4-BE49-F238E27FC236}">
                    <a16:creationId xmlns:a16="http://schemas.microsoft.com/office/drawing/2014/main" id="{5662B7CA-0252-4C8F-A3B0-58AE095E935B}"/>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77" name="Rectangle 276">
                <a:extLst>
                  <a:ext uri="{FF2B5EF4-FFF2-40B4-BE49-F238E27FC236}">
                    <a16:creationId xmlns:a16="http://schemas.microsoft.com/office/drawing/2014/main" id="{7C401AFB-86B0-41AE-A971-8C05F8CB776C}"/>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78" name="Rectangle 277">
                <a:extLst>
                  <a:ext uri="{FF2B5EF4-FFF2-40B4-BE49-F238E27FC236}">
                    <a16:creationId xmlns:a16="http://schemas.microsoft.com/office/drawing/2014/main" id="{849FEEC1-0DE7-45DD-B467-B5EAED27DE2F}"/>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79" name="Rectangle 278">
                <a:extLst>
                  <a:ext uri="{FF2B5EF4-FFF2-40B4-BE49-F238E27FC236}">
                    <a16:creationId xmlns:a16="http://schemas.microsoft.com/office/drawing/2014/main" id="{ADC620D1-891D-4B65-9F10-7EB7C4012144}"/>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80" name="Rectangle 279">
                <a:extLst>
                  <a:ext uri="{FF2B5EF4-FFF2-40B4-BE49-F238E27FC236}">
                    <a16:creationId xmlns:a16="http://schemas.microsoft.com/office/drawing/2014/main" id="{2F44F9EB-B10F-4C62-A973-999AC1033312}"/>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81" name="Rectangle 280">
                <a:extLst>
                  <a:ext uri="{FF2B5EF4-FFF2-40B4-BE49-F238E27FC236}">
                    <a16:creationId xmlns:a16="http://schemas.microsoft.com/office/drawing/2014/main" id="{8579EDBA-5270-4E52-8A9E-46F1F6891957}"/>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82" name="Rectangle 281">
                <a:extLst>
                  <a:ext uri="{FF2B5EF4-FFF2-40B4-BE49-F238E27FC236}">
                    <a16:creationId xmlns:a16="http://schemas.microsoft.com/office/drawing/2014/main" id="{4F11B4C9-9D76-493F-9AB3-B7C8C167A08B}"/>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83" name="Rectangle 282">
                <a:extLst>
                  <a:ext uri="{FF2B5EF4-FFF2-40B4-BE49-F238E27FC236}">
                    <a16:creationId xmlns:a16="http://schemas.microsoft.com/office/drawing/2014/main" id="{8B5B64BE-4C00-401E-B411-8426F2096D17}"/>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84" name="Rectangle 283">
                <a:extLst>
                  <a:ext uri="{FF2B5EF4-FFF2-40B4-BE49-F238E27FC236}">
                    <a16:creationId xmlns:a16="http://schemas.microsoft.com/office/drawing/2014/main" id="{DD7890DC-F5BD-4391-A1E0-C832B9ECA44F}"/>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85" name="Rectangle 284">
                <a:extLst>
                  <a:ext uri="{FF2B5EF4-FFF2-40B4-BE49-F238E27FC236}">
                    <a16:creationId xmlns:a16="http://schemas.microsoft.com/office/drawing/2014/main" id="{600A0453-5AC5-47F2-9337-E7C8DD419B50}"/>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86" name="Rectangle 285">
                <a:extLst>
                  <a:ext uri="{FF2B5EF4-FFF2-40B4-BE49-F238E27FC236}">
                    <a16:creationId xmlns:a16="http://schemas.microsoft.com/office/drawing/2014/main" id="{441DFD7D-922D-411B-BA02-248956FF3F62}"/>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87" name="Rectangle 286">
                <a:extLst>
                  <a:ext uri="{FF2B5EF4-FFF2-40B4-BE49-F238E27FC236}">
                    <a16:creationId xmlns:a16="http://schemas.microsoft.com/office/drawing/2014/main" id="{91BB9FF2-6073-469D-8080-00CC77DC0367}"/>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88" name="Rectangle 287">
                <a:extLst>
                  <a:ext uri="{FF2B5EF4-FFF2-40B4-BE49-F238E27FC236}">
                    <a16:creationId xmlns:a16="http://schemas.microsoft.com/office/drawing/2014/main" id="{E4CAB171-0BB7-4288-A8DB-652B882E909A}"/>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89" name="Rectangle 288">
                <a:extLst>
                  <a:ext uri="{FF2B5EF4-FFF2-40B4-BE49-F238E27FC236}">
                    <a16:creationId xmlns:a16="http://schemas.microsoft.com/office/drawing/2014/main" id="{C416CFD7-6969-4F64-B261-ACF0341DFE66}"/>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195" name="Group 194">
              <a:extLst>
                <a:ext uri="{FF2B5EF4-FFF2-40B4-BE49-F238E27FC236}">
                  <a16:creationId xmlns:a16="http://schemas.microsoft.com/office/drawing/2014/main" id="{D08C6345-0874-4B17-A2DF-13F48E9CFD9D}"/>
                </a:ext>
              </a:extLst>
            </p:cNvPr>
            <p:cNvGrpSpPr/>
            <p:nvPr/>
          </p:nvGrpSpPr>
          <p:grpSpPr>
            <a:xfrm>
              <a:off x="6451600" y="1625600"/>
              <a:ext cx="133350" cy="1533525"/>
              <a:chOff x="5946775" y="1625600"/>
              <a:chExt cx="133350" cy="1533525"/>
            </a:xfrm>
          </p:grpSpPr>
          <p:sp>
            <p:nvSpPr>
              <p:cNvPr id="260" name="Rectangle 259">
                <a:extLst>
                  <a:ext uri="{FF2B5EF4-FFF2-40B4-BE49-F238E27FC236}">
                    <a16:creationId xmlns:a16="http://schemas.microsoft.com/office/drawing/2014/main" id="{E223C408-385B-42C3-A57D-2E7E45BCBC45}"/>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261" name="Rectangle 260">
                <a:extLst>
                  <a:ext uri="{FF2B5EF4-FFF2-40B4-BE49-F238E27FC236}">
                    <a16:creationId xmlns:a16="http://schemas.microsoft.com/office/drawing/2014/main" id="{6EF3B48C-0980-4E84-9D08-46C9D4BEC219}"/>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62" name="Rectangle 261">
                <a:extLst>
                  <a:ext uri="{FF2B5EF4-FFF2-40B4-BE49-F238E27FC236}">
                    <a16:creationId xmlns:a16="http://schemas.microsoft.com/office/drawing/2014/main" id="{EA8D9411-F798-42CE-85E4-AAFEC1D8DCB5}"/>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63" name="Rectangle 262">
                <a:extLst>
                  <a:ext uri="{FF2B5EF4-FFF2-40B4-BE49-F238E27FC236}">
                    <a16:creationId xmlns:a16="http://schemas.microsoft.com/office/drawing/2014/main" id="{E743A67C-1AE7-4C0E-ABB2-4E578B4EFAAE}"/>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64" name="Rectangle 263">
                <a:extLst>
                  <a:ext uri="{FF2B5EF4-FFF2-40B4-BE49-F238E27FC236}">
                    <a16:creationId xmlns:a16="http://schemas.microsoft.com/office/drawing/2014/main" id="{44B4D6C0-8F35-4B3C-AE91-C05F4FE3967F}"/>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65" name="Rectangle 264">
                <a:extLst>
                  <a:ext uri="{FF2B5EF4-FFF2-40B4-BE49-F238E27FC236}">
                    <a16:creationId xmlns:a16="http://schemas.microsoft.com/office/drawing/2014/main" id="{5EDC84B3-68FA-4E46-B5A8-D0A08EC0E32E}"/>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66" name="Rectangle 265">
                <a:extLst>
                  <a:ext uri="{FF2B5EF4-FFF2-40B4-BE49-F238E27FC236}">
                    <a16:creationId xmlns:a16="http://schemas.microsoft.com/office/drawing/2014/main" id="{31A4548F-641E-4477-9C39-B56230E730DE}"/>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67" name="Rectangle 266">
                <a:extLst>
                  <a:ext uri="{FF2B5EF4-FFF2-40B4-BE49-F238E27FC236}">
                    <a16:creationId xmlns:a16="http://schemas.microsoft.com/office/drawing/2014/main" id="{7EF102DA-C5DC-4CE0-8358-5C8EDA580E06}"/>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68" name="Rectangle 267">
                <a:extLst>
                  <a:ext uri="{FF2B5EF4-FFF2-40B4-BE49-F238E27FC236}">
                    <a16:creationId xmlns:a16="http://schemas.microsoft.com/office/drawing/2014/main" id="{69E26B15-CE27-4279-BA8A-87E724D3DBE3}"/>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69" name="Rectangle 268">
                <a:extLst>
                  <a:ext uri="{FF2B5EF4-FFF2-40B4-BE49-F238E27FC236}">
                    <a16:creationId xmlns:a16="http://schemas.microsoft.com/office/drawing/2014/main" id="{F4671B7D-7606-48BB-AC74-C98C8C02355C}"/>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70" name="Rectangle 269">
                <a:extLst>
                  <a:ext uri="{FF2B5EF4-FFF2-40B4-BE49-F238E27FC236}">
                    <a16:creationId xmlns:a16="http://schemas.microsoft.com/office/drawing/2014/main" id="{A8BD1056-7D99-4ABD-A88D-8B83479FA3CE}"/>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71" name="Rectangle 270">
                <a:extLst>
                  <a:ext uri="{FF2B5EF4-FFF2-40B4-BE49-F238E27FC236}">
                    <a16:creationId xmlns:a16="http://schemas.microsoft.com/office/drawing/2014/main" id="{1C331707-A2C9-43E7-8104-2F6E8D4F36DC}"/>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72" name="Rectangle 271">
                <a:extLst>
                  <a:ext uri="{FF2B5EF4-FFF2-40B4-BE49-F238E27FC236}">
                    <a16:creationId xmlns:a16="http://schemas.microsoft.com/office/drawing/2014/main" id="{4EE6CFE0-368A-470F-9931-6938A5A5F2C3}"/>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73" name="Rectangle 272">
                <a:extLst>
                  <a:ext uri="{FF2B5EF4-FFF2-40B4-BE49-F238E27FC236}">
                    <a16:creationId xmlns:a16="http://schemas.microsoft.com/office/drawing/2014/main" id="{E0EE3F82-9762-46CE-B9CF-D6138126280A}"/>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74" name="Rectangle 273">
                <a:extLst>
                  <a:ext uri="{FF2B5EF4-FFF2-40B4-BE49-F238E27FC236}">
                    <a16:creationId xmlns:a16="http://schemas.microsoft.com/office/drawing/2014/main" id="{18FC846C-AC13-463C-AD0E-68E671A5180D}"/>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196" name="Group 195">
              <a:extLst>
                <a:ext uri="{FF2B5EF4-FFF2-40B4-BE49-F238E27FC236}">
                  <a16:creationId xmlns:a16="http://schemas.microsoft.com/office/drawing/2014/main" id="{8CE47BBC-D6FE-4371-B922-426A7CCCEC6F}"/>
                </a:ext>
              </a:extLst>
            </p:cNvPr>
            <p:cNvGrpSpPr/>
            <p:nvPr/>
          </p:nvGrpSpPr>
          <p:grpSpPr>
            <a:xfrm>
              <a:off x="6623050" y="1625600"/>
              <a:ext cx="133350" cy="1533525"/>
              <a:chOff x="5946775" y="1625600"/>
              <a:chExt cx="133350" cy="1533525"/>
            </a:xfrm>
          </p:grpSpPr>
          <p:sp>
            <p:nvSpPr>
              <p:cNvPr id="245" name="Rectangle 244">
                <a:extLst>
                  <a:ext uri="{FF2B5EF4-FFF2-40B4-BE49-F238E27FC236}">
                    <a16:creationId xmlns:a16="http://schemas.microsoft.com/office/drawing/2014/main" id="{40E43B55-5176-4A3D-A8DF-D0D2260F2C92}"/>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246" name="Rectangle 245">
                <a:extLst>
                  <a:ext uri="{FF2B5EF4-FFF2-40B4-BE49-F238E27FC236}">
                    <a16:creationId xmlns:a16="http://schemas.microsoft.com/office/drawing/2014/main" id="{1E51C9CB-5C8B-469F-866F-F0EC818886B8}"/>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47" name="Rectangle 246">
                <a:extLst>
                  <a:ext uri="{FF2B5EF4-FFF2-40B4-BE49-F238E27FC236}">
                    <a16:creationId xmlns:a16="http://schemas.microsoft.com/office/drawing/2014/main" id="{45FC54B2-0AFE-4220-B6D5-8A1C8BEB2DD0}"/>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48" name="Rectangle 247">
                <a:extLst>
                  <a:ext uri="{FF2B5EF4-FFF2-40B4-BE49-F238E27FC236}">
                    <a16:creationId xmlns:a16="http://schemas.microsoft.com/office/drawing/2014/main" id="{D90D9BCC-A058-4B45-AE4D-FDFBCF32FAEA}"/>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49" name="Rectangle 248">
                <a:extLst>
                  <a:ext uri="{FF2B5EF4-FFF2-40B4-BE49-F238E27FC236}">
                    <a16:creationId xmlns:a16="http://schemas.microsoft.com/office/drawing/2014/main" id="{6405A833-E3BD-4EAC-BF69-6E21D405CFBB}"/>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0" name="Rectangle 249">
                <a:extLst>
                  <a:ext uri="{FF2B5EF4-FFF2-40B4-BE49-F238E27FC236}">
                    <a16:creationId xmlns:a16="http://schemas.microsoft.com/office/drawing/2014/main" id="{484BEB4E-3537-4258-8232-B09E6E05162C}"/>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1" name="Rectangle 250">
                <a:extLst>
                  <a:ext uri="{FF2B5EF4-FFF2-40B4-BE49-F238E27FC236}">
                    <a16:creationId xmlns:a16="http://schemas.microsoft.com/office/drawing/2014/main" id="{BE705A98-D89C-41A9-B24D-4E32F7FE2195}"/>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2" name="Rectangle 251">
                <a:extLst>
                  <a:ext uri="{FF2B5EF4-FFF2-40B4-BE49-F238E27FC236}">
                    <a16:creationId xmlns:a16="http://schemas.microsoft.com/office/drawing/2014/main" id="{BB346498-3A80-4AD4-B44A-6DCA96B6FBC1}"/>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3" name="Rectangle 252">
                <a:extLst>
                  <a:ext uri="{FF2B5EF4-FFF2-40B4-BE49-F238E27FC236}">
                    <a16:creationId xmlns:a16="http://schemas.microsoft.com/office/drawing/2014/main" id="{BECFE5B9-2E4A-49D7-BD94-0ADB2078488A}"/>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4" name="Rectangle 253">
                <a:extLst>
                  <a:ext uri="{FF2B5EF4-FFF2-40B4-BE49-F238E27FC236}">
                    <a16:creationId xmlns:a16="http://schemas.microsoft.com/office/drawing/2014/main" id="{0CFECE4F-ABA9-4FA3-9D3B-F535D19468CC}"/>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5" name="Rectangle 254">
                <a:extLst>
                  <a:ext uri="{FF2B5EF4-FFF2-40B4-BE49-F238E27FC236}">
                    <a16:creationId xmlns:a16="http://schemas.microsoft.com/office/drawing/2014/main" id="{70342D6A-452B-49B2-8A27-5FF4861E0988}"/>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6" name="Rectangle 255">
                <a:extLst>
                  <a:ext uri="{FF2B5EF4-FFF2-40B4-BE49-F238E27FC236}">
                    <a16:creationId xmlns:a16="http://schemas.microsoft.com/office/drawing/2014/main" id="{920D2A78-CFEE-4D6C-AFE7-3E143BB7C49F}"/>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7" name="Rectangle 256">
                <a:extLst>
                  <a:ext uri="{FF2B5EF4-FFF2-40B4-BE49-F238E27FC236}">
                    <a16:creationId xmlns:a16="http://schemas.microsoft.com/office/drawing/2014/main" id="{344A136A-19E6-449D-B404-06F255ED5432}"/>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8" name="Rectangle 257">
                <a:extLst>
                  <a:ext uri="{FF2B5EF4-FFF2-40B4-BE49-F238E27FC236}">
                    <a16:creationId xmlns:a16="http://schemas.microsoft.com/office/drawing/2014/main" id="{F47B531C-AF96-43F8-B1B6-D3E981132043}"/>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9" name="Rectangle 258">
                <a:extLst>
                  <a:ext uri="{FF2B5EF4-FFF2-40B4-BE49-F238E27FC236}">
                    <a16:creationId xmlns:a16="http://schemas.microsoft.com/office/drawing/2014/main" id="{CEA812CD-57E7-4CB6-A503-6727411D7A1C}"/>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197" name="Group 196">
              <a:extLst>
                <a:ext uri="{FF2B5EF4-FFF2-40B4-BE49-F238E27FC236}">
                  <a16:creationId xmlns:a16="http://schemas.microsoft.com/office/drawing/2014/main" id="{0A47E6F3-B99A-44A9-9FD7-2580CBFE5C24}"/>
                </a:ext>
              </a:extLst>
            </p:cNvPr>
            <p:cNvGrpSpPr/>
            <p:nvPr/>
          </p:nvGrpSpPr>
          <p:grpSpPr>
            <a:xfrm>
              <a:off x="6791325" y="1625600"/>
              <a:ext cx="133350" cy="1533525"/>
              <a:chOff x="5946775" y="1625600"/>
              <a:chExt cx="133350" cy="1533525"/>
            </a:xfrm>
          </p:grpSpPr>
          <p:sp>
            <p:nvSpPr>
              <p:cNvPr id="230" name="Rectangle 229">
                <a:extLst>
                  <a:ext uri="{FF2B5EF4-FFF2-40B4-BE49-F238E27FC236}">
                    <a16:creationId xmlns:a16="http://schemas.microsoft.com/office/drawing/2014/main" id="{4660B67A-9E2A-46B1-B451-726943BD4B54}"/>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231" name="Rectangle 230">
                <a:extLst>
                  <a:ext uri="{FF2B5EF4-FFF2-40B4-BE49-F238E27FC236}">
                    <a16:creationId xmlns:a16="http://schemas.microsoft.com/office/drawing/2014/main" id="{B84E0B0F-B59C-428A-A178-4FEA03B455AC}"/>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2" name="Rectangle 231">
                <a:extLst>
                  <a:ext uri="{FF2B5EF4-FFF2-40B4-BE49-F238E27FC236}">
                    <a16:creationId xmlns:a16="http://schemas.microsoft.com/office/drawing/2014/main" id="{49D7C5A8-59B9-456A-99BE-076237E5541E}"/>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3" name="Rectangle 232">
                <a:extLst>
                  <a:ext uri="{FF2B5EF4-FFF2-40B4-BE49-F238E27FC236}">
                    <a16:creationId xmlns:a16="http://schemas.microsoft.com/office/drawing/2014/main" id="{2F0BFD3F-9DE6-4FE3-9A7D-CBC0E36B7FCD}"/>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4" name="Rectangle 233">
                <a:extLst>
                  <a:ext uri="{FF2B5EF4-FFF2-40B4-BE49-F238E27FC236}">
                    <a16:creationId xmlns:a16="http://schemas.microsoft.com/office/drawing/2014/main" id="{6B823F79-7EC9-4BBF-A0CD-0F2C63EBCBAA}"/>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5" name="Rectangle 234">
                <a:extLst>
                  <a:ext uri="{FF2B5EF4-FFF2-40B4-BE49-F238E27FC236}">
                    <a16:creationId xmlns:a16="http://schemas.microsoft.com/office/drawing/2014/main" id="{91F1257A-38C8-4193-A2E9-E63D14EB84CE}"/>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6" name="Rectangle 235">
                <a:extLst>
                  <a:ext uri="{FF2B5EF4-FFF2-40B4-BE49-F238E27FC236}">
                    <a16:creationId xmlns:a16="http://schemas.microsoft.com/office/drawing/2014/main" id="{E6279A7F-202E-4E8F-A1CD-77A67B20A76C}"/>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7" name="Rectangle 236">
                <a:extLst>
                  <a:ext uri="{FF2B5EF4-FFF2-40B4-BE49-F238E27FC236}">
                    <a16:creationId xmlns:a16="http://schemas.microsoft.com/office/drawing/2014/main" id="{3BD0CCC5-D056-4A55-A540-CD1E633F93A2}"/>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8" name="Rectangle 237">
                <a:extLst>
                  <a:ext uri="{FF2B5EF4-FFF2-40B4-BE49-F238E27FC236}">
                    <a16:creationId xmlns:a16="http://schemas.microsoft.com/office/drawing/2014/main" id="{8DE7A672-A674-4FCD-8807-C64CD5F1356B}"/>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9" name="Rectangle 238">
                <a:extLst>
                  <a:ext uri="{FF2B5EF4-FFF2-40B4-BE49-F238E27FC236}">
                    <a16:creationId xmlns:a16="http://schemas.microsoft.com/office/drawing/2014/main" id="{A62546FC-6660-429C-9B79-7F549DF671C3}"/>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40" name="Rectangle 239">
                <a:extLst>
                  <a:ext uri="{FF2B5EF4-FFF2-40B4-BE49-F238E27FC236}">
                    <a16:creationId xmlns:a16="http://schemas.microsoft.com/office/drawing/2014/main" id="{5AA49C8F-409F-46EC-B604-0CAB8AB41F3D}"/>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41" name="Rectangle 240">
                <a:extLst>
                  <a:ext uri="{FF2B5EF4-FFF2-40B4-BE49-F238E27FC236}">
                    <a16:creationId xmlns:a16="http://schemas.microsoft.com/office/drawing/2014/main" id="{2C3C1329-DBD7-4C70-8B3A-5FC4E7E42BC8}"/>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42" name="Rectangle 241">
                <a:extLst>
                  <a:ext uri="{FF2B5EF4-FFF2-40B4-BE49-F238E27FC236}">
                    <a16:creationId xmlns:a16="http://schemas.microsoft.com/office/drawing/2014/main" id="{9167EB93-2DA8-47AB-8DCF-56B55B10D8F4}"/>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43" name="Rectangle 242">
                <a:extLst>
                  <a:ext uri="{FF2B5EF4-FFF2-40B4-BE49-F238E27FC236}">
                    <a16:creationId xmlns:a16="http://schemas.microsoft.com/office/drawing/2014/main" id="{064F6148-EAC6-4856-A60E-2B8B629E85D1}"/>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44" name="Rectangle 243">
                <a:extLst>
                  <a:ext uri="{FF2B5EF4-FFF2-40B4-BE49-F238E27FC236}">
                    <a16:creationId xmlns:a16="http://schemas.microsoft.com/office/drawing/2014/main" id="{D606DEFC-6BF8-4543-AD15-7DF6CF958E99}"/>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198" name="Group 197">
              <a:extLst>
                <a:ext uri="{FF2B5EF4-FFF2-40B4-BE49-F238E27FC236}">
                  <a16:creationId xmlns:a16="http://schemas.microsoft.com/office/drawing/2014/main" id="{74BE4353-A8D6-4CB3-845D-C33208262886}"/>
                </a:ext>
              </a:extLst>
            </p:cNvPr>
            <p:cNvGrpSpPr/>
            <p:nvPr/>
          </p:nvGrpSpPr>
          <p:grpSpPr>
            <a:xfrm>
              <a:off x="6959600" y="1625600"/>
              <a:ext cx="133350" cy="1533525"/>
              <a:chOff x="5946775" y="1625600"/>
              <a:chExt cx="133350" cy="1533525"/>
            </a:xfrm>
          </p:grpSpPr>
          <p:sp>
            <p:nvSpPr>
              <p:cNvPr id="215" name="Rectangle 214">
                <a:extLst>
                  <a:ext uri="{FF2B5EF4-FFF2-40B4-BE49-F238E27FC236}">
                    <a16:creationId xmlns:a16="http://schemas.microsoft.com/office/drawing/2014/main" id="{8909539A-C19B-4C31-A981-719AAAF83CE9}"/>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216" name="Rectangle 215">
                <a:extLst>
                  <a:ext uri="{FF2B5EF4-FFF2-40B4-BE49-F238E27FC236}">
                    <a16:creationId xmlns:a16="http://schemas.microsoft.com/office/drawing/2014/main" id="{7E4FDBED-7931-4D28-9CCA-331AFCED7E34}"/>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17" name="Rectangle 216">
                <a:extLst>
                  <a:ext uri="{FF2B5EF4-FFF2-40B4-BE49-F238E27FC236}">
                    <a16:creationId xmlns:a16="http://schemas.microsoft.com/office/drawing/2014/main" id="{768CCF99-1FDE-4640-9BD3-0CE736D2E53A}"/>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18" name="Rectangle 217">
                <a:extLst>
                  <a:ext uri="{FF2B5EF4-FFF2-40B4-BE49-F238E27FC236}">
                    <a16:creationId xmlns:a16="http://schemas.microsoft.com/office/drawing/2014/main" id="{3CD86D92-019C-4774-BBFC-6D23E41C1802}"/>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19" name="Rectangle 218">
                <a:extLst>
                  <a:ext uri="{FF2B5EF4-FFF2-40B4-BE49-F238E27FC236}">
                    <a16:creationId xmlns:a16="http://schemas.microsoft.com/office/drawing/2014/main" id="{F30888CC-C49C-46C8-B1F9-CE314BA031C1}"/>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20" name="Rectangle 219">
                <a:extLst>
                  <a:ext uri="{FF2B5EF4-FFF2-40B4-BE49-F238E27FC236}">
                    <a16:creationId xmlns:a16="http://schemas.microsoft.com/office/drawing/2014/main" id="{52629A1F-AE54-4FF3-840F-915C21714513}"/>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21" name="Rectangle 220">
                <a:extLst>
                  <a:ext uri="{FF2B5EF4-FFF2-40B4-BE49-F238E27FC236}">
                    <a16:creationId xmlns:a16="http://schemas.microsoft.com/office/drawing/2014/main" id="{B71707C4-0915-4A9C-9325-96C9C67000CB}"/>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22" name="Rectangle 221">
                <a:extLst>
                  <a:ext uri="{FF2B5EF4-FFF2-40B4-BE49-F238E27FC236}">
                    <a16:creationId xmlns:a16="http://schemas.microsoft.com/office/drawing/2014/main" id="{92783E78-ECAE-430C-A769-755787BB1F90}"/>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23" name="Rectangle 222">
                <a:extLst>
                  <a:ext uri="{FF2B5EF4-FFF2-40B4-BE49-F238E27FC236}">
                    <a16:creationId xmlns:a16="http://schemas.microsoft.com/office/drawing/2014/main" id="{1606C5E8-EE3B-4819-AD57-A7C9E03A8013}"/>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24" name="Rectangle 223">
                <a:extLst>
                  <a:ext uri="{FF2B5EF4-FFF2-40B4-BE49-F238E27FC236}">
                    <a16:creationId xmlns:a16="http://schemas.microsoft.com/office/drawing/2014/main" id="{0FFA6683-59D6-402A-BE08-FCBCD981082E}"/>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25" name="Rectangle 224">
                <a:extLst>
                  <a:ext uri="{FF2B5EF4-FFF2-40B4-BE49-F238E27FC236}">
                    <a16:creationId xmlns:a16="http://schemas.microsoft.com/office/drawing/2014/main" id="{56D8C1C2-41C9-4C67-B490-28A628954045}"/>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26" name="Rectangle 225">
                <a:extLst>
                  <a:ext uri="{FF2B5EF4-FFF2-40B4-BE49-F238E27FC236}">
                    <a16:creationId xmlns:a16="http://schemas.microsoft.com/office/drawing/2014/main" id="{DC9BBDAB-BFE7-4735-AC9A-9652B94F7521}"/>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27" name="Rectangle 226">
                <a:extLst>
                  <a:ext uri="{FF2B5EF4-FFF2-40B4-BE49-F238E27FC236}">
                    <a16:creationId xmlns:a16="http://schemas.microsoft.com/office/drawing/2014/main" id="{DE382CA8-8AFD-4E7C-BE57-B363A622DF72}"/>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28" name="Rectangle 227">
                <a:extLst>
                  <a:ext uri="{FF2B5EF4-FFF2-40B4-BE49-F238E27FC236}">
                    <a16:creationId xmlns:a16="http://schemas.microsoft.com/office/drawing/2014/main" id="{6AC111E4-56A1-42B4-B235-964EA653AC50}"/>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29" name="Rectangle 228">
                <a:extLst>
                  <a:ext uri="{FF2B5EF4-FFF2-40B4-BE49-F238E27FC236}">
                    <a16:creationId xmlns:a16="http://schemas.microsoft.com/office/drawing/2014/main" id="{AAF133BF-76F1-4826-801F-71EE4D672E5C}"/>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199" name="Group 198">
              <a:extLst>
                <a:ext uri="{FF2B5EF4-FFF2-40B4-BE49-F238E27FC236}">
                  <a16:creationId xmlns:a16="http://schemas.microsoft.com/office/drawing/2014/main" id="{03B0E316-A302-42F5-96DA-CA6A2A1FFE20}"/>
                </a:ext>
              </a:extLst>
            </p:cNvPr>
            <p:cNvGrpSpPr/>
            <p:nvPr/>
          </p:nvGrpSpPr>
          <p:grpSpPr>
            <a:xfrm>
              <a:off x="7127875" y="1625600"/>
              <a:ext cx="133350" cy="1533525"/>
              <a:chOff x="5946775" y="1625600"/>
              <a:chExt cx="133350" cy="1533525"/>
            </a:xfrm>
          </p:grpSpPr>
          <p:sp>
            <p:nvSpPr>
              <p:cNvPr id="200" name="Rectangle 199">
                <a:extLst>
                  <a:ext uri="{FF2B5EF4-FFF2-40B4-BE49-F238E27FC236}">
                    <a16:creationId xmlns:a16="http://schemas.microsoft.com/office/drawing/2014/main" id="{C2B32597-E555-41C0-939D-24BA73B1CBF7}"/>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201" name="Rectangle 200">
                <a:extLst>
                  <a:ext uri="{FF2B5EF4-FFF2-40B4-BE49-F238E27FC236}">
                    <a16:creationId xmlns:a16="http://schemas.microsoft.com/office/drawing/2014/main" id="{5AD7CA67-A738-4C77-ADF0-203AB6522242}"/>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02" name="Rectangle 201">
                <a:extLst>
                  <a:ext uri="{FF2B5EF4-FFF2-40B4-BE49-F238E27FC236}">
                    <a16:creationId xmlns:a16="http://schemas.microsoft.com/office/drawing/2014/main" id="{ABA36604-8B00-4A20-BB79-D44E3EB49D4C}"/>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03" name="Rectangle 202">
                <a:extLst>
                  <a:ext uri="{FF2B5EF4-FFF2-40B4-BE49-F238E27FC236}">
                    <a16:creationId xmlns:a16="http://schemas.microsoft.com/office/drawing/2014/main" id="{71DA75ED-D474-42BA-A34D-05833C57A43C}"/>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04" name="Rectangle 203">
                <a:extLst>
                  <a:ext uri="{FF2B5EF4-FFF2-40B4-BE49-F238E27FC236}">
                    <a16:creationId xmlns:a16="http://schemas.microsoft.com/office/drawing/2014/main" id="{B8818043-6F34-4F23-B60B-E80E0D97638A}"/>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05" name="Rectangle 204">
                <a:extLst>
                  <a:ext uri="{FF2B5EF4-FFF2-40B4-BE49-F238E27FC236}">
                    <a16:creationId xmlns:a16="http://schemas.microsoft.com/office/drawing/2014/main" id="{EE25BF1F-A701-42FE-8CA0-29D9E5816AB5}"/>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06" name="Rectangle 205">
                <a:extLst>
                  <a:ext uri="{FF2B5EF4-FFF2-40B4-BE49-F238E27FC236}">
                    <a16:creationId xmlns:a16="http://schemas.microsoft.com/office/drawing/2014/main" id="{1D352B43-6653-4706-87FF-6AF2B23FB350}"/>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07" name="Rectangle 206">
                <a:extLst>
                  <a:ext uri="{FF2B5EF4-FFF2-40B4-BE49-F238E27FC236}">
                    <a16:creationId xmlns:a16="http://schemas.microsoft.com/office/drawing/2014/main" id="{BAA2A368-BC3E-47B1-A9D2-057C7A26B56D}"/>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08" name="Rectangle 207">
                <a:extLst>
                  <a:ext uri="{FF2B5EF4-FFF2-40B4-BE49-F238E27FC236}">
                    <a16:creationId xmlns:a16="http://schemas.microsoft.com/office/drawing/2014/main" id="{FE2E3BAE-F0C7-4A62-9D19-779ECF0D78BA}"/>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09" name="Rectangle 208">
                <a:extLst>
                  <a:ext uri="{FF2B5EF4-FFF2-40B4-BE49-F238E27FC236}">
                    <a16:creationId xmlns:a16="http://schemas.microsoft.com/office/drawing/2014/main" id="{7D745A87-6DC5-4E25-BC42-22CE554D428A}"/>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10" name="Rectangle 209">
                <a:extLst>
                  <a:ext uri="{FF2B5EF4-FFF2-40B4-BE49-F238E27FC236}">
                    <a16:creationId xmlns:a16="http://schemas.microsoft.com/office/drawing/2014/main" id="{C037A063-11AC-4A47-B6C7-05E661D0BA11}"/>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11" name="Rectangle 210">
                <a:extLst>
                  <a:ext uri="{FF2B5EF4-FFF2-40B4-BE49-F238E27FC236}">
                    <a16:creationId xmlns:a16="http://schemas.microsoft.com/office/drawing/2014/main" id="{6BE92F7D-E8AB-4A97-B9CB-C5324597192B}"/>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12" name="Rectangle 211">
                <a:extLst>
                  <a:ext uri="{FF2B5EF4-FFF2-40B4-BE49-F238E27FC236}">
                    <a16:creationId xmlns:a16="http://schemas.microsoft.com/office/drawing/2014/main" id="{DF57F8A7-2CBD-4AC8-974D-431AD82D7C2C}"/>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13" name="Rectangle 212">
                <a:extLst>
                  <a:ext uri="{FF2B5EF4-FFF2-40B4-BE49-F238E27FC236}">
                    <a16:creationId xmlns:a16="http://schemas.microsoft.com/office/drawing/2014/main" id="{D90035C3-2F41-4434-918A-50DC5D7E203B}"/>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14" name="Rectangle 213">
                <a:extLst>
                  <a:ext uri="{FF2B5EF4-FFF2-40B4-BE49-F238E27FC236}">
                    <a16:creationId xmlns:a16="http://schemas.microsoft.com/office/drawing/2014/main" id="{74A03394-DB2C-4828-818C-17D710594680}"/>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sp>
        <p:nvSpPr>
          <p:cNvPr id="320" name="Up-Down Arrow 329">
            <a:extLst>
              <a:ext uri="{FF2B5EF4-FFF2-40B4-BE49-F238E27FC236}">
                <a16:creationId xmlns:a16="http://schemas.microsoft.com/office/drawing/2014/main" id="{8544A075-0703-4EAE-8811-E0D37C0187FC}"/>
              </a:ext>
            </a:extLst>
          </p:cNvPr>
          <p:cNvSpPr/>
          <p:nvPr/>
        </p:nvSpPr>
        <p:spPr>
          <a:xfrm>
            <a:off x="7249083" y="2509029"/>
            <a:ext cx="253339" cy="269875"/>
          </a:xfrm>
          <a:prstGeom prst="upDownArrow">
            <a:avLst>
              <a:gd name="adj1" fmla="val 64334"/>
              <a:gd name="adj2" fmla="val 24842"/>
            </a:avLst>
          </a:prstGeom>
          <a:solidFill>
            <a:srgbClr val="FFC000"/>
          </a:solidFill>
          <a:ln w="9525" cap="flat" cmpd="sng" algn="ctr">
            <a:noFill/>
            <a:prstDash val="solid"/>
          </a:ln>
          <a:effectLst>
            <a:outerShdw blurRad="40000" dist="23000" dir="5400000" rotWithShape="0">
              <a:srgbClr val="000000">
                <a:alpha val="35000"/>
              </a:srgbClr>
            </a:outerShdw>
          </a:effectLst>
          <a:scene3d>
            <a:camera prst="orthographicFront"/>
            <a:lightRig rig="threePt" dir="t"/>
          </a:scene3d>
          <a:sp3d>
            <a:bevelT w="12700" h="12700"/>
          </a:sp3d>
        </p:spPr>
        <p:txBody>
          <a:bodyPr lIns="91433" tIns="45716" rIns="91433" bIns="45716" rtlCol="0" anchor="ctr"/>
          <a:lstStyle/>
          <a:p>
            <a:pPr algn="ctr" defTabSz="457020">
              <a:defRPr/>
            </a:pPr>
            <a:endParaRPr lang="en-US" kern="0">
              <a:solidFill>
                <a:srgbClr val="FFFFFF"/>
              </a:solidFill>
              <a:latin typeface="Trebuchet MS"/>
            </a:endParaRPr>
          </a:p>
        </p:txBody>
      </p:sp>
    </p:spTree>
    <p:extLst>
      <p:ext uri="{BB962C8B-B14F-4D97-AF65-F5344CB8AC3E}">
        <p14:creationId xmlns:p14="http://schemas.microsoft.com/office/powerpoint/2010/main" val="3755010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1A31F-4F05-458C-A46C-13EE00B0B7A9}"/>
              </a:ext>
            </a:extLst>
          </p:cNvPr>
          <p:cNvSpPr>
            <a:spLocks noGrp="1"/>
          </p:cNvSpPr>
          <p:nvPr>
            <p:ph type="title"/>
          </p:nvPr>
        </p:nvSpPr>
        <p:spPr/>
        <p:txBody>
          <a:bodyPr/>
          <a:lstStyle/>
          <a:p>
            <a:r>
              <a:rPr lang="en-US" dirty="0"/>
              <a:t>C/C++ structs/classes</a:t>
            </a:r>
          </a:p>
        </p:txBody>
      </p:sp>
    </p:spTree>
    <p:extLst>
      <p:ext uri="{BB962C8B-B14F-4D97-AF65-F5344CB8AC3E}">
        <p14:creationId xmlns:p14="http://schemas.microsoft.com/office/powerpoint/2010/main" val="163049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67CDE-BAEA-44B2-965A-A13360693ACA}"/>
              </a:ext>
            </a:extLst>
          </p:cNvPr>
          <p:cNvSpPr>
            <a:spLocks noGrp="1"/>
          </p:cNvSpPr>
          <p:nvPr>
            <p:ph type="title"/>
          </p:nvPr>
        </p:nvSpPr>
        <p:spPr/>
        <p:txBody>
          <a:bodyPr/>
          <a:lstStyle/>
          <a:p>
            <a:r>
              <a:rPr lang="en-US" dirty="0"/>
              <a:t>C++ structs/classes</a:t>
            </a:r>
          </a:p>
        </p:txBody>
      </p:sp>
      <p:sp>
        <p:nvSpPr>
          <p:cNvPr id="4" name="Text Placeholder 3">
            <a:extLst>
              <a:ext uri="{FF2B5EF4-FFF2-40B4-BE49-F238E27FC236}">
                <a16:creationId xmlns:a16="http://schemas.microsoft.com/office/drawing/2014/main" id="{058FC95C-56CA-4476-8448-676619B9561B}"/>
              </a:ext>
            </a:extLst>
          </p:cNvPr>
          <p:cNvSpPr>
            <a:spLocks noGrp="1"/>
          </p:cNvSpPr>
          <p:nvPr>
            <p:ph type="body" sz="quarter" idx="10"/>
          </p:nvPr>
        </p:nvSpPr>
        <p:spPr/>
        <p:txBody>
          <a:bodyPr/>
          <a:lstStyle/>
          <a:p>
            <a:r>
              <a:rPr lang="en-US" dirty="0"/>
              <a:t>With dynamic data members</a:t>
            </a:r>
          </a:p>
        </p:txBody>
      </p:sp>
      <p:sp>
        <p:nvSpPr>
          <p:cNvPr id="7" name="TextBox 6">
            <a:extLst>
              <a:ext uri="{FF2B5EF4-FFF2-40B4-BE49-F238E27FC236}">
                <a16:creationId xmlns:a16="http://schemas.microsoft.com/office/drawing/2014/main" id="{EF403D81-93C4-49E6-9BBF-6B274E2E514C}"/>
              </a:ext>
            </a:extLst>
          </p:cNvPr>
          <p:cNvSpPr txBox="1"/>
          <p:nvPr/>
        </p:nvSpPr>
        <p:spPr>
          <a:xfrm>
            <a:off x="5284520" y="1541212"/>
            <a:ext cx="5533902" cy="4094967"/>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class vector {</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private:</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r>
              <a:rPr lang="en-US" sz="1700" dirty="0">
                <a:solidFill>
                  <a:srgbClr val="A64CFF"/>
                </a:solidFill>
                <a:latin typeface="Consolas" panose="020B0609020204030204" pitchFamily="49" charset="0"/>
                <a:cs typeface="Courier New" panose="02070309020205020404" pitchFamily="49" charset="0"/>
              </a:rPr>
              <a:t>float</a:t>
            </a:r>
            <a:r>
              <a:rPr lang="en-US" sz="1700" dirty="0">
                <a:solidFill>
                  <a:schemeClr val="bg1"/>
                </a:solidFill>
                <a:latin typeface="Consolas" panose="020B0609020204030204" pitchFamily="49" charset="0"/>
                <a:cs typeface="Courier New" panose="02070309020205020404" pitchFamily="49" charset="0"/>
              </a:rPr>
              <a:t> *</a:t>
            </a:r>
            <a:r>
              <a:rPr lang="en-US" sz="1700" dirty="0" err="1">
                <a:solidFill>
                  <a:schemeClr val="bg1"/>
                </a:solidFill>
                <a:latin typeface="Consolas" panose="020B0609020204030204" pitchFamily="49" charset="0"/>
                <a:cs typeface="Courier New" panose="02070309020205020404" pitchFamily="49" charset="0"/>
              </a:rPr>
              <a:t>arr</a:t>
            </a:r>
            <a:r>
              <a:rPr lang="en-US" sz="17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r>
              <a:rPr lang="en-US" sz="1700" dirty="0" err="1">
                <a:solidFill>
                  <a:srgbClr val="A64CFF"/>
                </a:solidFill>
                <a:latin typeface="Consolas" panose="020B0609020204030204" pitchFamily="49" charset="0"/>
                <a:cs typeface="Courier New" panose="02070309020205020404" pitchFamily="49" charset="0"/>
              </a:rPr>
              <a:t>int</a:t>
            </a:r>
            <a:r>
              <a:rPr lang="en-US" sz="1700" dirty="0">
                <a:solidFill>
                  <a:schemeClr val="bg1"/>
                </a:solidFill>
                <a:latin typeface="Consolas" panose="020B0609020204030204" pitchFamily="49" charset="0"/>
                <a:cs typeface="Courier New" panose="02070309020205020404" pitchFamily="49" charset="0"/>
              </a:rPr>
              <a:t> n;</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public:</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vector(</a:t>
            </a:r>
            <a:r>
              <a:rPr lang="en-US" sz="1700" dirty="0" err="1">
                <a:solidFill>
                  <a:srgbClr val="A64CFF"/>
                </a:solidFill>
                <a:latin typeface="Consolas" panose="020B0609020204030204" pitchFamily="49" charset="0"/>
                <a:cs typeface="Courier New" panose="02070309020205020404" pitchFamily="49" charset="0"/>
              </a:rPr>
              <a:t>int</a:t>
            </a:r>
            <a:r>
              <a:rPr lang="en-US" sz="1700"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n = size;</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r>
              <a:rPr lang="en-US" sz="1700" dirty="0" err="1">
                <a:solidFill>
                  <a:schemeClr val="bg1"/>
                </a:solidFill>
                <a:latin typeface="Consolas" panose="020B0609020204030204" pitchFamily="49" charset="0"/>
                <a:cs typeface="Courier New" panose="02070309020205020404" pitchFamily="49" charset="0"/>
              </a:rPr>
              <a:t>arr</a:t>
            </a:r>
            <a:r>
              <a:rPr lang="en-US" sz="1700" dirty="0">
                <a:solidFill>
                  <a:schemeClr val="bg1"/>
                </a:solidFill>
                <a:latin typeface="Consolas" panose="020B0609020204030204" pitchFamily="49" charset="0"/>
                <a:cs typeface="Courier New" panose="02070309020205020404" pitchFamily="49" charset="0"/>
              </a:rPr>
              <a:t> = new </a:t>
            </a:r>
            <a:r>
              <a:rPr lang="en-US" sz="1700" dirty="0">
                <a:solidFill>
                  <a:srgbClr val="A64CFF"/>
                </a:solidFill>
                <a:latin typeface="Consolas" panose="020B0609020204030204" pitchFamily="49" charset="0"/>
                <a:cs typeface="Courier New" panose="02070309020205020404" pitchFamily="49" charset="0"/>
              </a:rPr>
              <a:t>float</a:t>
            </a:r>
            <a:r>
              <a:rPr lang="en-US" sz="1700" dirty="0">
                <a:solidFill>
                  <a:schemeClr val="bg1"/>
                </a:solidFill>
                <a:latin typeface="Consolas" panose="020B0609020204030204" pitchFamily="49" charset="0"/>
                <a:cs typeface="Courier New" panose="02070309020205020404" pitchFamily="49" charset="0"/>
              </a:rPr>
              <a:t>[n];</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r>
              <a:rPr lang="en-US" sz="1700" dirty="0">
                <a:solidFill>
                  <a:srgbClr val="9A551C"/>
                </a:solidFill>
                <a:latin typeface="Consolas" panose="020B0609020204030204" pitchFamily="49" charset="0"/>
                <a:cs typeface="Courier New" panose="02070309020205020404" pitchFamily="49" charset="0"/>
              </a:rPr>
              <a:t>#pragma acc enter data copyin(this)</a:t>
            </a:r>
          </a:p>
          <a:p>
            <a:pPr defTabSz="228600">
              <a:lnSpc>
                <a:spcPct val="90000"/>
              </a:lnSpc>
            </a:pPr>
            <a:r>
              <a:rPr lang="en-US" sz="1700" dirty="0">
                <a:solidFill>
                  <a:srgbClr val="9A551C"/>
                </a:solidFill>
                <a:latin typeface="Consolas" panose="020B0609020204030204" pitchFamily="49" charset="0"/>
                <a:cs typeface="Courier New" panose="02070309020205020404" pitchFamily="49" charset="0"/>
              </a:rPr>
              <a:t>			#pragma acc enter data create(</a:t>
            </a:r>
            <a:r>
              <a:rPr lang="en-US" sz="1700" dirty="0" err="1">
                <a:solidFill>
                  <a:srgbClr val="9A551C"/>
                </a:solidFill>
                <a:latin typeface="Consolas" panose="020B0609020204030204" pitchFamily="49" charset="0"/>
                <a:cs typeface="Courier New" panose="02070309020205020404" pitchFamily="49" charset="0"/>
              </a:rPr>
              <a:t>arr</a:t>
            </a:r>
            <a:r>
              <a:rPr lang="en-US" sz="1700" dirty="0">
                <a:solidFill>
                  <a:srgbClr val="9A551C"/>
                </a:solidFill>
                <a:latin typeface="Consolas" panose="020B0609020204030204" pitchFamily="49" charset="0"/>
                <a:cs typeface="Courier New" panose="02070309020205020404" pitchFamily="49" charset="0"/>
              </a:rPr>
              <a:t>[0:n])</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~vector(){</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r>
              <a:rPr lang="en-US" sz="1700" dirty="0">
                <a:solidFill>
                  <a:srgbClr val="9A551C"/>
                </a:solidFill>
                <a:latin typeface="Consolas" panose="020B0609020204030204" pitchFamily="49" charset="0"/>
                <a:cs typeface="Courier New" panose="02070309020205020404" pitchFamily="49" charset="0"/>
              </a:rPr>
              <a:t>#pragma acc exit data delete(</a:t>
            </a:r>
            <a:r>
              <a:rPr lang="en-US" sz="1700" dirty="0" err="1">
                <a:solidFill>
                  <a:srgbClr val="9A551C"/>
                </a:solidFill>
                <a:latin typeface="Consolas" panose="020B0609020204030204" pitchFamily="49" charset="0"/>
                <a:cs typeface="Courier New" panose="02070309020205020404" pitchFamily="49" charset="0"/>
              </a:rPr>
              <a:t>arr</a:t>
            </a:r>
            <a:r>
              <a:rPr lang="en-US" sz="1700" dirty="0">
                <a:solidFill>
                  <a:srgbClr val="9A551C"/>
                </a:solidFill>
                <a:latin typeface="Consolas" panose="020B0609020204030204" pitchFamily="49" charset="0"/>
                <a:cs typeface="Courier New" panose="02070309020205020404" pitchFamily="49" charset="0"/>
              </a:rPr>
              <a:t>)</a:t>
            </a:r>
          </a:p>
          <a:p>
            <a:pPr defTabSz="228600">
              <a:lnSpc>
                <a:spcPct val="90000"/>
              </a:lnSpc>
            </a:pPr>
            <a:r>
              <a:rPr lang="en-US" sz="1700" dirty="0">
                <a:solidFill>
                  <a:srgbClr val="9A551C"/>
                </a:solidFill>
                <a:latin typeface="Consolas" panose="020B0609020204030204" pitchFamily="49" charset="0"/>
                <a:cs typeface="Courier New" panose="02070309020205020404" pitchFamily="49" charset="0"/>
              </a:rPr>
              <a:t>			#pragma acc exit data delete(this)</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delete(</a:t>
            </a:r>
            <a:r>
              <a:rPr lang="en-US" sz="1700" dirty="0" err="1">
                <a:solidFill>
                  <a:schemeClr val="bg1"/>
                </a:solidFill>
                <a:latin typeface="Consolas" panose="020B0609020204030204" pitchFamily="49" charset="0"/>
                <a:cs typeface="Courier New" panose="02070309020205020404" pitchFamily="49" charset="0"/>
              </a:rPr>
              <a:t>arr</a:t>
            </a:r>
            <a:r>
              <a:rPr lang="en-US" sz="17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a:t>
            </a:r>
          </a:p>
        </p:txBody>
      </p:sp>
      <p:sp>
        <p:nvSpPr>
          <p:cNvPr id="8" name="Content Placeholder 2">
            <a:extLst>
              <a:ext uri="{FF2B5EF4-FFF2-40B4-BE49-F238E27FC236}">
                <a16:creationId xmlns:a16="http://schemas.microsoft.com/office/drawing/2014/main" id="{0CD77A52-9F6D-4F17-9EB1-734D9F0E9139}"/>
              </a:ext>
            </a:extLst>
          </p:cNvPr>
          <p:cNvSpPr>
            <a:spLocks noGrp="1"/>
          </p:cNvSpPr>
          <p:nvPr>
            <p:ph idx="1"/>
          </p:nvPr>
        </p:nvSpPr>
        <p:spPr>
          <a:xfrm>
            <a:off x="436740" y="2103035"/>
            <a:ext cx="4942782" cy="3718925"/>
          </a:xfrm>
        </p:spPr>
        <p:txBody>
          <a:bodyPr/>
          <a:lstStyle/>
          <a:p>
            <a:r>
              <a:rPr lang="en-US" dirty="0"/>
              <a:t>C++ Structs/Classes work the same exact way as they do in C</a:t>
            </a:r>
          </a:p>
          <a:p>
            <a:r>
              <a:rPr lang="en-US" dirty="0"/>
              <a:t>The main difference is that now we have to account for the implicit “this” pointer</a:t>
            </a:r>
          </a:p>
        </p:txBody>
      </p:sp>
    </p:spTree>
    <p:extLst>
      <p:ext uri="{BB962C8B-B14F-4D97-AF65-F5344CB8AC3E}">
        <p14:creationId xmlns:p14="http://schemas.microsoft.com/office/powerpoint/2010/main" val="154629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Closing Remarks</a:t>
            </a:r>
          </a:p>
        </p:txBody>
      </p:sp>
    </p:spTree>
    <p:extLst>
      <p:ext uri="{BB962C8B-B14F-4D97-AF65-F5344CB8AC3E}">
        <p14:creationId xmlns:p14="http://schemas.microsoft.com/office/powerpoint/2010/main" val="1575753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concepts</a:t>
            </a:r>
          </a:p>
        </p:txBody>
      </p:sp>
      <p:sp>
        <p:nvSpPr>
          <p:cNvPr id="4" name="Text Placeholder 3"/>
          <p:cNvSpPr>
            <a:spLocks noGrp="1"/>
          </p:cNvSpPr>
          <p:nvPr>
            <p:ph type="body" sz="quarter" idx="10"/>
          </p:nvPr>
        </p:nvSpPr>
        <p:spPr/>
        <p:txBody>
          <a:bodyPr/>
          <a:lstStyle/>
          <a:p>
            <a:r>
              <a:rPr lang="en-US" dirty="0"/>
              <a:t>In this lecture we discussed…</a:t>
            </a:r>
          </a:p>
        </p:txBody>
      </p:sp>
      <p:sp>
        <p:nvSpPr>
          <p:cNvPr id="3" name="Content Placeholder 2"/>
          <p:cNvSpPr>
            <a:spLocks noGrp="1"/>
          </p:cNvSpPr>
          <p:nvPr>
            <p:ph idx="1"/>
          </p:nvPr>
        </p:nvSpPr>
        <p:spPr>
          <a:xfrm>
            <a:off x="436740" y="1778961"/>
            <a:ext cx="9948672" cy="4043000"/>
          </a:xfrm>
        </p:spPr>
        <p:txBody>
          <a:bodyPr/>
          <a:lstStyle/>
          <a:p>
            <a:r>
              <a:rPr lang="en-US" sz="2400" dirty="0"/>
              <a:t>Differences between CPU, GPU, and Unified Memories</a:t>
            </a:r>
          </a:p>
          <a:p>
            <a:r>
              <a:rPr lang="en-US" sz="2400" dirty="0"/>
              <a:t>OpenACC Array Shaping</a:t>
            </a:r>
          </a:p>
          <a:p>
            <a:r>
              <a:rPr lang="en-US" sz="2400" dirty="0"/>
              <a:t>OpenACC Data Clauses</a:t>
            </a:r>
          </a:p>
          <a:p>
            <a:r>
              <a:rPr lang="en-US" sz="2400" dirty="0"/>
              <a:t>OpenACC Structured Data Region</a:t>
            </a:r>
          </a:p>
          <a:p>
            <a:r>
              <a:rPr lang="en-US" sz="2400" dirty="0"/>
              <a:t>OpenACC Update Directive</a:t>
            </a:r>
          </a:p>
          <a:p>
            <a:r>
              <a:rPr lang="en-US" sz="2400" dirty="0"/>
              <a:t>OpenACC Unstructured Data Directives</a:t>
            </a:r>
          </a:p>
          <a:p>
            <a:pPr marL="0" indent="0">
              <a:buNone/>
            </a:pPr>
            <a:r>
              <a:rPr lang="en-US" sz="2400"/>
              <a:t>Next Lecture: </a:t>
            </a:r>
            <a:r>
              <a:rPr lang="en-US" sz="2400" dirty="0"/>
              <a:t>Loop Optimizations</a:t>
            </a:r>
          </a:p>
        </p:txBody>
      </p:sp>
    </p:spTree>
    <p:extLst>
      <p:ext uri="{BB962C8B-B14F-4D97-AF65-F5344CB8AC3E}">
        <p14:creationId xmlns:p14="http://schemas.microsoft.com/office/powerpoint/2010/main" val="2199061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502CF6A8-2841-4444-8146-1B180405FAA1}"/>
              </a:ext>
            </a:extLst>
          </p:cNvPr>
          <p:cNvSpPr/>
          <p:nvPr/>
        </p:nvSpPr>
        <p:spPr>
          <a:xfrm>
            <a:off x="1770748" y="2371494"/>
            <a:ext cx="1966827" cy="2754179"/>
          </a:xfrm>
          <a:prstGeom prst="rect">
            <a:avLst/>
          </a:prstGeom>
          <a:no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4419250" y="2170463"/>
            <a:ext cx="2861037" cy="1432952"/>
          </a:xfrm>
          <a:prstGeom prst="rect">
            <a:avLst/>
          </a:prstGeom>
          <a:ln>
            <a:noFill/>
          </a:ln>
          <a:effectLst>
            <a:outerShdw blurRad="292100" dist="139700" dir="2700000" algn="tl" rotWithShape="0">
              <a:srgbClr val="333333">
                <a:alpha val="65000"/>
              </a:srgbClr>
            </a:outerShdw>
          </a:effectLst>
        </p:spPr>
      </p:pic>
      <p:pic>
        <p:nvPicPr>
          <p:cNvPr id="13" name="Picture 12"/>
          <p:cNvPicPr>
            <a:picLocks noChangeAspect="1"/>
          </p:cNvPicPr>
          <p:nvPr/>
        </p:nvPicPr>
        <p:blipFill rotWithShape="1">
          <a:blip r:embed="rId4"/>
          <a:srcRect l="273" t="494" r="-273" b="48949"/>
          <a:stretch/>
        </p:blipFill>
        <p:spPr>
          <a:xfrm>
            <a:off x="7574039" y="2160205"/>
            <a:ext cx="2861036" cy="1443210"/>
          </a:xfrm>
          <a:prstGeom prst="rect">
            <a:avLst/>
          </a:prstGeom>
          <a:ln>
            <a:noFill/>
          </a:ln>
          <a:effectLst>
            <a:outerShdw blurRad="292100" dist="139700" dir="2700000" algn="tl" rotWithShape="0">
              <a:srgbClr val="333333">
                <a:alpha val="65000"/>
              </a:srgbClr>
            </a:outerShdw>
          </a:effectLst>
        </p:spPr>
      </p:pic>
      <p:sp>
        <p:nvSpPr>
          <p:cNvPr id="3" name="Content Placeholder 2"/>
          <p:cNvSpPr>
            <a:spLocks noGrp="1"/>
          </p:cNvSpPr>
          <p:nvPr>
            <p:ph idx="1"/>
          </p:nvPr>
        </p:nvSpPr>
        <p:spPr>
          <a:xfrm>
            <a:off x="4311503" y="1672978"/>
            <a:ext cx="2908090" cy="516535"/>
          </a:xfrm>
        </p:spPr>
        <p:txBody>
          <a:bodyPr/>
          <a:lstStyle/>
          <a:p>
            <a:pPr marL="0" indent="0" algn="ctr">
              <a:lnSpc>
                <a:spcPct val="100000"/>
              </a:lnSpc>
              <a:spcBef>
                <a:spcPts val="0"/>
              </a:spcBef>
              <a:spcAft>
                <a:spcPts val="0"/>
              </a:spcAft>
              <a:buNone/>
            </a:pPr>
            <a:r>
              <a:rPr lang="en-US" sz="1600" b="1" dirty="0"/>
              <a:t>Resources</a:t>
            </a:r>
            <a:r>
              <a:rPr lang="en-US" sz="1600" dirty="0"/>
              <a:t> </a:t>
            </a:r>
          </a:p>
          <a:p>
            <a:pPr marL="0" indent="0" algn="ctr">
              <a:lnSpc>
                <a:spcPct val="100000"/>
              </a:lnSpc>
              <a:spcBef>
                <a:spcPts val="0"/>
              </a:spcBef>
              <a:spcAft>
                <a:spcPts val="0"/>
              </a:spcAft>
              <a:buNone/>
            </a:pPr>
            <a:r>
              <a:rPr lang="en-US" sz="1200" dirty="0">
                <a:solidFill>
                  <a:schemeClr val="tx1"/>
                </a:solidFill>
                <a:hlinkClick r:id="rId5"/>
              </a:rPr>
              <a:t>https://www.openacc.org/resources</a:t>
            </a:r>
            <a:endParaRPr lang="en-US" sz="1200" dirty="0"/>
          </a:p>
          <a:p>
            <a:pPr marL="0" indent="0" algn="ctr">
              <a:lnSpc>
                <a:spcPct val="100000"/>
              </a:lnSpc>
              <a:spcBef>
                <a:spcPts val="0"/>
              </a:spcBef>
              <a:spcAft>
                <a:spcPts val="0"/>
              </a:spcAft>
              <a:buNone/>
            </a:pPr>
            <a:endParaRPr lang="en-US" sz="1200" dirty="0">
              <a:solidFill>
                <a:schemeClr val="tx1"/>
              </a:solidFill>
            </a:endParaRPr>
          </a:p>
          <a:p>
            <a:pPr marL="0" indent="0" algn="ctr">
              <a:lnSpc>
                <a:spcPct val="100000"/>
              </a:lnSpc>
              <a:spcBef>
                <a:spcPts val="0"/>
              </a:spcBef>
              <a:spcAft>
                <a:spcPts val="0"/>
              </a:spcAft>
              <a:buNone/>
            </a:pPr>
            <a:endParaRPr lang="en-US" sz="1200" dirty="0">
              <a:solidFill>
                <a:schemeClr val="tx1"/>
              </a:solidFill>
            </a:endParaRPr>
          </a:p>
          <a:p>
            <a:pPr algn="ctr"/>
            <a:endParaRPr lang="en-US" sz="1200" dirty="0"/>
          </a:p>
        </p:txBody>
      </p:sp>
      <p:pic>
        <p:nvPicPr>
          <p:cNvPr id="4" name="Picture 3">
            <a:extLst>
              <a:ext uri="{FF2B5EF4-FFF2-40B4-BE49-F238E27FC236}">
                <a16:creationId xmlns:a16="http://schemas.microsoft.com/office/drawing/2014/main" id="{E8770385-2D00-4EB4-B87B-087496198206}"/>
              </a:ext>
            </a:extLst>
          </p:cNvPr>
          <p:cNvPicPr>
            <a:picLocks noChangeAspect="1"/>
          </p:cNvPicPr>
          <p:nvPr/>
        </p:nvPicPr>
        <p:blipFill rotWithShape="1">
          <a:blip r:embed="rId6"/>
          <a:srcRect t="1" b="48914"/>
          <a:stretch/>
        </p:blipFill>
        <p:spPr>
          <a:xfrm>
            <a:off x="4402472" y="4238221"/>
            <a:ext cx="2861037" cy="1432952"/>
          </a:xfrm>
          <a:prstGeom prst="rect">
            <a:avLst/>
          </a:prstGeom>
          <a:ln>
            <a:noFill/>
          </a:ln>
          <a:effectLst>
            <a:outerShdw blurRad="292100" dist="139700" dir="2700000" algn="tl" rotWithShape="0">
              <a:srgbClr val="333333">
                <a:alpha val="65000"/>
              </a:srgbClr>
            </a:outerShdw>
          </a:effectLst>
        </p:spPr>
      </p:pic>
      <p:sp>
        <p:nvSpPr>
          <p:cNvPr id="12" name="Content Placeholder 2">
            <a:extLst>
              <a:ext uri="{FF2B5EF4-FFF2-40B4-BE49-F238E27FC236}">
                <a16:creationId xmlns:a16="http://schemas.microsoft.com/office/drawing/2014/main" id="{BA3C4650-5352-4599-B736-35E5BF2A68E9}"/>
              </a:ext>
            </a:extLst>
          </p:cNvPr>
          <p:cNvSpPr txBox="1">
            <a:spLocks/>
          </p:cNvSpPr>
          <p:nvPr/>
        </p:nvSpPr>
        <p:spPr bwMode="auto">
          <a:xfrm>
            <a:off x="7519779" y="1655462"/>
            <a:ext cx="2984772" cy="31156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indent="0" algn="ctr" defTabSz="914400">
              <a:lnSpc>
                <a:spcPct val="100000"/>
              </a:lnSpc>
              <a:spcBef>
                <a:spcPts val="0"/>
              </a:spcBef>
              <a:spcAft>
                <a:spcPts val="0"/>
              </a:spcAft>
              <a:buFont typeface="Wingdings" panose="05000000000000000000" pitchFamily="2" charset="2"/>
              <a:buNone/>
            </a:pPr>
            <a:r>
              <a:rPr lang="en-US" sz="1600" b="1" kern="0" dirty="0"/>
              <a:t>Success Stories</a:t>
            </a:r>
            <a:r>
              <a:rPr lang="en-US" sz="1200" b="1" kern="0" dirty="0"/>
              <a:t> </a:t>
            </a:r>
            <a:r>
              <a:rPr lang="en-US" sz="1200" kern="0" dirty="0">
                <a:solidFill>
                  <a:schemeClr val="tx1"/>
                </a:solidFill>
                <a:hlinkClick r:id="rId7"/>
              </a:rPr>
              <a:t>https://www.openacc.org/success-stories</a:t>
            </a:r>
            <a:endParaRPr lang="en-US" sz="1200" kern="0" dirty="0"/>
          </a:p>
        </p:txBody>
      </p:sp>
      <p:sp>
        <p:nvSpPr>
          <p:cNvPr id="14" name="Content Placeholder 2">
            <a:extLst>
              <a:ext uri="{FF2B5EF4-FFF2-40B4-BE49-F238E27FC236}">
                <a16:creationId xmlns:a16="http://schemas.microsoft.com/office/drawing/2014/main" id="{7557CE45-D9EB-4C00-A648-92B3EA1A0CB6}"/>
              </a:ext>
            </a:extLst>
          </p:cNvPr>
          <p:cNvSpPr txBox="1">
            <a:spLocks/>
          </p:cNvSpPr>
          <p:nvPr/>
        </p:nvSpPr>
        <p:spPr bwMode="auto">
          <a:xfrm>
            <a:off x="7519779" y="3756013"/>
            <a:ext cx="2861037" cy="44591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indent="0" algn="ctr" defTabSz="914400">
              <a:lnSpc>
                <a:spcPct val="100000"/>
              </a:lnSpc>
              <a:spcBef>
                <a:spcPts val="0"/>
              </a:spcBef>
              <a:spcAft>
                <a:spcPts val="0"/>
              </a:spcAft>
              <a:buFont typeface="Wingdings" panose="05000000000000000000" pitchFamily="2" charset="2"/>
              <a:buNone/>
            </a:pPr>
            <a:r>
              <a:rPr lang="en-US" sz="1600" b="1" kern="0" dirty="0"/>
              <a:t>Events</a:t>
            </a:r>
          </a:p>
          <a:p>
            <a:pPr marL="0" indent="0" algn="ctr" defTabSz="914400">
              <a:lnSpc>
                <a:spcPct val="100000"/>
              </a:lnSpc>
              <a:spcBef>
                <a:spcPts val="0"/>
              </a:spcBef>
              <a:spcAft>
                <a:spcPts val="0"/>
              </a:spcAft>
              <a:buFont typeface="Wingdings" panose="05000000000000000000" pitchFamily="2" charset="2"/>
              <a:buNone/>
            </a:pPr>
            <a:r>
              <a:rPr lang="en-US" sz="1200" kern="0" dirty="0">
                <a:hlinkClick r:id="rId8"/>
              </a:rPr>
              <a:t>https://www.openacc.org/events</a:t>
            </a:r>
            <a:r>
              <a:rPr lang="en-US" sz="1200" kern="0" dirty="0"/>
              <a:t>  </a:t>
            </a:r>
          </a:p>
        </p:txBody>
      </p:sp>
      <p:sp>
        <p:nvSpPr>
          <p:cNvPr id="15" name="Title 1">
            <a:extLst>
              <a:ext uri="{FF2B5EF4-FFF2-40B4-BE49-F238E27FC236}">
                <a16:creationId xmlns:a16="http://schemas.microsoft.com/office/drawing/2014/main" id="{AEA3F0A9-E37A-4E15-952A-5A6EC29F2502}"/>
              </a:ext>
            </a:extLst>
          </p:cNvPr>
          <p:cNvSpPr>
            <a:spLocks noGrp="1"/>
          </p:cNvSpPr>
          <p:nvPr>
            <p:ph type="title"/>
          </p:nvPr>
        </p:nvSpPr>
        <p:spPr>
          <a:xfrm>
            <a:off x="419641" y="649796"/>
            <a:ext cx="9976104" cy="590931"/>
          </a:xfrm>
        </p:spPr>
        <p:txBody>
          <a:bodyPr/>
          <a:lstStyle/>
          <a:p>
            <a:pPr algn="ctr"/>
            <a:r>
              <a:rPr lang="en-US" dirty="0"/>
              <a:t>OPENACC Resources</a:t>
            </a:r>
          </a:p>
        </p:txBody>
      </p:sp>
      <p:sp>
        <p:nvSpPr>
          <p:cNvPr id="41" name="Rectangle 40">
            <a:extLst>
              <a:ext uri="{FF2B5EF4-FFF2-40B4-BE49-F238E27FC236}">
                <a16:creationId xmlns:a16="http://schemas.microsoft.com/office/drawing/2014/main" id="{067845C9-6EFB-40CD-BEE4-4A113C70DBC9}"/>
              </a:ext>
            </a:extLst>
          </p:cNvPr>
          <p:cNvSpPr/>
          <p:nvPr/>
        </p:nvSpPr>
        <p:spPr>
          <a:xfrm>
            <a:off x="193424" y="1231258"/>
            <a:ext cx="10779376" cy="369332"/>
          </a:xfrm>
          <a:prstGeom prst="rect">
            <a:avLst/>
          </a:prstGeom>
        </p:spPr>
        <p:txBody>
          <a:bodyPr wrap="square">
            <a:spAutoFit/>
          </a:bodyPr>
          <a:lstStyle/>
          <a:p>
            <a:pPr algn="ctr">
              <a:lnSpc>
                <a:spcPct val="150000"/>
              </a:lnSpc>
            </a:pPr>
            <a:r>
              <a:rPr lang="en-US" sz="1200" dirty="0">
                <a:solidFill>
                  <a:schemeClr val="bg1"/>
                </a:solidFill>
                <a:latin typeface="Trebuchet MS" charset="0"/>
                <a:ea typeface="Trebuchet MS" charset="0"/>
                <a:cs typeface="Trebuchet MS" charset="0"/>
              </a:rPr>
              <a:t>Guides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Talks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Tutorials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Videos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Books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Spec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Code</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Samples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Teaching Materials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Events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Success Stories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Courses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Slack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Stack Overflow</a:t>
            </a:r>
          </a:p>
        </p:txBody>
      </p:sp>
      <p:pic>
        <p:nvPicPr>
          <p:cNvPr id="1028" name="Picture 4" descr="GCC">
            <a:hlinkClick r:id="rId9"/>
            <a:extLst>
              <a:ext uri="{FF2B5EF4-FFF2-40B4-BE49-F238E27FC236}">
                <a16:creationId xmlns:a16="http://schemas.microsoft.com/office/drawing/2014/main" id="{51186137-8338-49F1-9051-2EE1E7D9E839}"/>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310131" y="3976473"/>
            <a:ext cx="818967" cy="827967"/>
          </a:xfrm>
          <a:prstGeom prst="rect">
            <a:avLst/>
          </a:prstGeom>
          <a:noFill/>
          <a:extLst>
            <a:ext uri="{909E8E84-426E-40DD-AFC4-6F175D3DCCD1}">
              <a14:hiddenFill xmlns:a14="http://schemas.microsoft.com/office/drawing/2010/main">
                <a:solidFill>
                  <a:srgbClr val="FFFFFF"/>
                </a:solidFill>
              </a14:hiddenFill>
            </a:ext>
          </a:extLst>
        </p:spPr>
      </p:pic>
      <p:pic>
        <p:nvPicPr>
          <p:cNvPr id="54" name="Picture 53">
            <a:extLst>
              <a:ext uri="{FF2B5EF4-FFF2-40B4-BE49-F238E27FC236}">
                <a16:creationId xmlns:a16="http://schemas.microsoft.com/office/drawing/2014/main" id="{D17AF6F2-DE98-48C5-9F7F-34F710FDD6A6}"/>
              </a:ext>
            </a:extLst>
          </p:cNvPr>
          <p:cNvPicPr>
            <a:picLocks noChangeAspect="1"/>
          </p:cNvPicPr>
          <p:nvPr/>
        </p:nvPicPr>
        <p:blipFill rotWithShape="1">
          <a:blip r:embed="rId11"/>
          <a:srcRect b="40989"/>
          <a:stretch/>
        </p:blipFill>
        <p:spPr>
          <a:xfrm>
            <a:off x="7574038" y="4238221"/>
            <a:ext cx="2861037" cy="1432952"/>
          </a:xfrm>
          <a:prstGeom prst="rect">
            <a:avLst/>
          </a:prstGeom>
          <a:ln>
            <a:noFill/>
          </a:ln>
          <a:effectLst>
            <a:outerShdw blurRad="292100" dist="139700" dir="2700000" algn="tl" rotWithShape="0">
              <a:srgbClr val="333333">
                <a:alpha val="65000"/>
              </a:srgbClr>
            </a:outerShdw>
          </a:effectLst>
        </p:spPr>
      </p:pic>
      <p:sp>
        <p:nvSpPr>
          <p:cNvPr id="57" name="Content Placeholder 2">
            <a:extLst>
              <a:ext uri="{FF2B5EF4-FFF2-40B4-BE49-F238E27FC236}">
                <a16:creationId xmlns:a16="http://schemas.microsoft.com/office/drawing/2014/main" id="{49681552-B428-4B5B-B5AA-388AFDCF4651}"/>
              </a:ext>
            </a:extLst>
          </p:cNvPr>
          <p:cNvSpPr txBox="1">
            <a:spLocks/>
          </p:cNvSpPr>
          <p:nvPr/>
        </p:nvSpPr>
        <p:spPr bwMode="auto">
          <a:xfrm>
            <a:off x="4419249" y="3725716"/>
            <a:ext cx="2861037" cy="44591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indent="0" algn="ctr" defTabSz="914400">
              <a:lnSpc>
                <a:spcPct val="100000"/>
              </a:lnSpc>
              <a:spcBef>
                <a:spcPts val="0"/>
              </a:spcBef>
              <a:spcAft>
                <a:spcPts val="0"/>
              </a:spcAft>
              <a:buFont typeface="Wingdings" panose="05000000000000000000" pitchFamily="2" charset="2"/>
              <a:buNone/>
            </a:pPr>
            <a:r>
              <a:rPr lang="en-US" sz="1600" b="1" kern="0" dirty="0"/>
              <a:t>Compilers and Tools </a:t>
            </a:r>
            <a:r>
              <a:rPr lang="en-US" sz="1200" kern="0" dirty="0">
                <a:hlinkClick r:id="rId12"/>
              </a:rPr>
              <a:t>https://www.openacc.org/tools</a:t>
            </a:r>
            <a:r>
              <a:rPr lang="en-US" sz="1200" kern="0" dirty="0"/>
              <a:t> </a:t>
            </a:r>
          </a:p>
        </p:txBody>
      </p:sp>
      <p:sp>
        <p:nvSpPr>
          <p:cNvPr id="58" name="Content Placeholder 2">
            <a:extLst>
              <a:ext uri="{FF2B5EF4-FFF2-40B4-BE49-F238E27FC236}">
                <a16:creationId xmlns:a16="http://schemas.microsoft.com/office/drawing/2014/main" id="{29336D4D-54CC-4033-A510-8863023E36C5}"/>
              </a:ext>
            </a:extLst>
          </p:cNvPr>
          <p:cNvSpPr txBox="1">
            <a:spLocks/>
          </p:cNvSpPr>
          <p:nvPr/>
        </p:nvSpPr>
        <p:spPr bwMode="auto">
          <a:xfrm>
            <a:off x="847706" y="2507348"/>
            <a:ext cx="2908090" cy="9095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indent="0" algn="ctr" defTabSz="914400">
              <a:lnSpc>
                <a:spcPct val="100000"/>
              </a:lnSpc>
              <a:spcBef>
                <a:spcPts val="0"/>
              </a:spcBef>
              <a:spcAft>
                <a:spcPts val="0"/>
              </a:spcAft>
              <a:buFont typeface="Wingdings" panose="05000000000000000000" pitchFamily="2" charset="2"/>
              <a:buNone/>
            </a:pPr>
            <a:r>
              <a:rPr lang="en-US" sz="2800" b="1" kern="0" dirty="0">
                <a:solidFill>
                  <a:schemeClr val="tx2"/>
                </a:solidFill>
              </a:rPr>
              <a:t>FREE </a:t>
            </a:r>
          </a:p>
          <a:p>
            <a:pPr marL="0" indent="0" algn="ctr" defTabSz="914400">
              <a:lnSpc>
                <a:spcPct val="100000"/>
              </a:lnSpc>
              <a:spcBef>
                <a:spcPts val="0"/>
              </a:spcBef>
              <a:spcAft>
                <a:spcPts val="0"/>
              </a:spcAft>
              <a:buFont typeface="Wingdings" panose="05000000000000000000" pitchFamily="2" charset="2"/>
              <a:buNone/>
            </a:pPr>
            <a:r>
              <a:rPr lang="en-US" sz="2800" b="1" kern="0" dirty="0">
                <a:solidFill>
                  <a:schemeClr val="tx2"/>
                </a:solidFill>
              </a:rPr>
              <a:t>Compilers</a:t>
            </a:r>
            <a:endParaRPr lang="en-US" kern="0" dirty="0">
              <a:solidFill>
                <a:schemeClr val="tx2"/>
              </a:solidFill>
            </a:endParaRPr>
          </a:p>
          <a:p>
            <a:pPr algn="ctr" defTabSz="914400"/>
            <a:endParaRPr lang="en-US" sz="1400" kern="0" dirty="0"/>
          </a:p>
        </p:txBody>
      </p:sp>
      <p:sp>
        <p:nvSpPr>
          <p:cNvPr id="55" name="Rectangle 54">
            <a:extLst>
              <a:ext uri="{FF2B5EF4-FFF2-40B4-BE49-F238E27FC236}">
                <a16:creationId xmlns:a16="http://schemas.microsoft.com/office/drawing/2014/main" id="{0C82B055-899C-43AB-BC20-6E78BE60B8E1}"/>
              </a:ext>
            </a:extLst>
          </p:cNvPr>
          <p:cNvSpPr/>
          <p:nvPr/>
        </p:nvSpPr>
        <p:spPr>
          <a:xfrm>
            <a:off x="961470" y="2160205"/>
            <a:ext cx="2680562" cy="3510968"/>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9" name="Picture 5" descr="image001">
            <a:hlinkClick r:id="rId13"/>
            <a:extLst>
              <a:ext uri="{FF2B5EF4-FFF2-40B4-BE49-F238E27FC236}">
                <a16:creationId xmlns:a16="http://schemas.microsoft.com/office/drawing/2014/main" id="{31A6CC86-7E60-4D06-8651-B802233DA1D8}"/>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404518" y="4058795"/>
            <a:ext cx="970040" cy="7456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726690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1A31F-4F05-458C-A46C-13EE00B0B7A9}"/>
              </a:ext>
            </a:extLst>
          </p:cNvPr>
          <p:cNvSpPr>
            <a:spLocks noGrp="1"/>
          </p:cNvSpPr>
          <p:nvPr>
            <p:ph type="title"/>
          </p:nvPr>
        </p:nvSpPr>
        <p:spPr/>
        <p:txBody>
          <a:bodyPr/>
          <a:lstStyle/>
          <a:p>
            <a:r>
              <a:rPr lang="en-US" dirty="0"/>
              <a:t>CUDA Unified memory</a:t>
            </a:r>
          </a:p>
        </p:txBody>
      </p:sp>
    </p:spTree>
    <p:extLst>
      <p:ext uri="{BB962C8B-B14F-4D97-AF65-F5344CB8AC3E}">
        <p14:creationId xmlns:p14="http://schemas.microsoft.com/office/powerpoint/2010/main" val="1020745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a:t>Simplified Developer Effort</a:t>
            </a:r>
          </a:p>
        </p:txBody>
      </p:sp>
      <p:grpSp>
        <p:nvGrpSpPr>
          <p:cNvPr id="5" name="Group 4"/>
          <p:cNvGrpSpPr/>
          <p:nvPr/>
        </p:nvGrpSpPr>
        <p:grpSpPr>
          <a:xfrm>
            <a:off x="6189703" y="4182561"/>
            <a:ext cx="3224204" cy="769046"/>
            <a:chOff x="5814712" y="4003549"/>
            <a:chExt cx="3745794" cy="893458"/>
          </a:xfrm>
        </p:grpSpPr>
        <p:sp>
          <p:nvSpPr>
            <p:cNvPr id="6" name="Rounded Rectangle 5"/>
            <p:cNvSpPr/>
            <p:nvPr/>
          </p:nvSpPr>
          <p:spPr>
            <a:xfrm>
              <a:off x="5814712" y="4003549"/>
              <a:ext cx="3745794" cy="893458"/>
            </a:xfrm>
            <a:prstGeom prst="roundRect">
              <a:avLst>
                <a:gd name="adj" fmla="val 8127"/>
              </a:avLst>
            </a:prstGeom>
            <a:gradFill>
              <a:gsLst>
                <a:gs pos="100000">
                  <a:schemeClr val="bg2"/>
                </a:gs>
                <a:gs pos="0">
                  <a:schemeClr val="bg2">
                    <a:lumMod val="85000"/>
                    <a:lumOff val="15000"/>
                  </a:schemeClr>
                </a:gs>
              </a:gsLst>
              <a:lin ang="5400000" scaled="0"/>
            </a:gradFill>
            <a:ln>
              <a:noFill/>
            </a:ln>
            <a:scene3d>
              <a:camera prst="orthographicFront"/>
              <a:lightRig rig="threePt" dir="t"/>
            </a:scene3d>
            <a:sp3d>
              <a:bevelT w="38100" h="254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ounded Rectangle 6"/>
            <p:cNvSpPr/>
            <p:nvPr/>
          </p:nvSpPr>
          <p:spPr>
            <a:xfrm>
              <a:off x="5861354" y="4045318"/>
              <a:ext cx="3652511" cy="809918"/>
            </a:xfrm>
            <a:prstGeom prst="roundRect">
              <a:avLst>
                <a:gd name="adj" fmla="val 236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5879862" y="4062747"/>
              <a:ext cx="3615492" cy="775053"/>
            </a:xfrm>
            <a:prstGeom prst="rect">
              <a:avLst/>
            </a:prstGeom>
            <a:gradFill>
              <a:gsLst>
                <a:gs pos="0">
                  <a:schemeClr val="bg1">
                    <a:lumMod val="73000"/>
                    <a:lumOff val="27000"/>
                  </a:schemeClr>
                </a:gs>
                <a:gs pos="100000">
                  <a:schemeClr val="bg1">
                    <a:lumMod val="87000"/>
                    <a:lumOff val="13000"/>
                  </a:schemeClr>
                </a:gs>
                <a:gs pos="94000">
                  <a:srgbClr val="070707"/>
                </a:gs>
                <a:gs pos="29000">
                  <a:schemeClr val="bg1"/>
                </a:gs>
                <a:gs pos="28000">
                  <a:schemeClr val="bg1">
                    <a:lumMod val="85000"/>
                    <a:lumOff val="1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5916883" y="4096139"/>
              <a:ext cx="3541450" cy="708267"/>
            </a:xfrm>
            <a:prstGeom prst="rect">
              <a:avLst/>
            </a:prstGeom>
            <a:gradFill>
              <a:gsLst>
                <a:gs pos="0">
                  <a:srgbClr val="3BB478"/>
                </a:gs>
                <a:gs pos="100000">
                  <a:srgbClr val="3BB478">
                    <a:lumMod val="50000"/>
                  </a:srgbClr>
                </a:gs>
              </a:gsLst>
              <a:lin ang="5400000" scaled="0"/>
            </a:gradFill>
            <a:ln w="9525" cap="flat" cmpd="sng" algn="ctr">
              <a:noFill/>
              <a:prstDash val="solid"/>
              <a:round/>
              <a:headEnd type="none" w="med" len="med"/>
              <a:tailEnd type="none" w="med" len="med"/>
            </a:ln>
            <a:effectLst/>
            <a:scene3d>
              <a:camera prst="orthographicFront"/>
              <a:lightRig rig="brightRoom" dir="t"/>
            </a:scene3d>
            <a:sp3d extrusionH="76200" prstMaterial="powder"/>
          </p:spPr>
          <p:txBody>
            <a:bodyPr/>
            <a:lstStyle/>
            <a:p>
              <a:endParaRPr lang="en-US" b="1" dirty="0">
                <a:solidFill>
                  <a:srgbClr val="FFFFFF"/>
                </a:solidFill>
                <a:latin typeface="Trebuchet MS" pitchFamily="34" charset="0"/>
              </a:endParaRPr>
            </a:p>
          </p:txBody>
        </p:sp>
      </p:grpSp>
      <p:sp>
        <p:nvSpPr>
          <p:cNvPr id="10" name="Title 1"/>
          <p:cNvSpPr txBox="1">
            <a:spLocks/>
          </p:cNvSpPr>
          <p:nvPr/>
        </p:nvSpPr>
        <p:spPr bwMode="auto">
          <a:xfrm>
            <a:off x="1590234" y="1906020"/>
            <a:ext cx="3364724" cy="369332"/>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lvl1pPr algn="ctr" rtl="0" fontAlgn="base">
              <a:lnSpc>
                <a:spcPct val="90000"/>
              </a:lnSpc>
              <a:spcBef>
                <a:spcPct val="0"/>
              </a:spcBef>
              <a:spcAft>
                <a:spcPct val="0"/>
              </a:spcAft>
              <a:defRPr sz="3600" b="1">
                <a:solidFill>
                  <a:srgbClr val="73B900"/>
                </a:solidFill>
                <a:latin typeface="Trebuchet MS" pitchFamily="34" charset="0"/>
                <a:ea typeface="+mj-ea"/>
                <a:cs typeface="+mj-cs"/>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a:lstStyle>
          <a:p>
            <a:r>
              <a:rPr lang="en-US" sz="2000" dirty="0">
                <a:solidFill>
                  <a:schemeClr val="bg1"/>
                </a:solidFill>
              </a:rPr>
              <a:t>Without Managed Memory</a:t>
            </a:r>
          </a:p>
        </p:txBody>
      </p:sp>
      <p:sp>
        <p:nvSpPr>
          <p:cNvPr id="11" name="Title 1"/>
          <p:cNvSpPr txBox="1">
            <a:spLocks/>
          </p:cNvSpPr>
          <p:nvPr/>
        </p:nvSpPr>
        <p:spPr bwMode="auto">
          <a:xfrm>
            <a:off x="6119443" y="1906020"/>
            <a:ext cx="3364724" cy="369332"/>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lvl1pPr algn="ctr" rtl="0" fontAlgn="base">
              <a:lnSpc>
                <a:spcPct val="90000"/>
              </a:lnSpc>
              <a:spcBef>
                <a:spcPct val="0"/>
              </a:spcBef>
              <a:spcAft>
                <a:spcPct val="0"/>
              </a:spcAft>
              <a:defRPr sz="3600" b="1">
                <a:solidFill>
                  <a:srgbClr val="73B900"/>
                </a:solidFill>
                <a:latin typeface="Trebuchet MS" pitchFamily="34" charset="0"/>
                <a:ea typeface="+mj-ea"/>
                <a:cs typeface="+mj-cs"/>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a:lstStyle>
          <a:p>
            <a:r>
              <a:rPr lang="en-US" sz="2000" dirty="0">
                <a:solidFill>
                  <a:schemeClr val="bg1"/>
                </a:solidFill>
              </a:rPr>
              <a:t>With Managed Memory</a:t>
            </a:r>
          </a:p>
        </p:txBody>
      </p:sp>
      <p:cxnSp>
        <p:nvCxnSpPr>
          <p:cNvPr id="12" name="Straight Connector 11"/>
          <p:cNvCxnSpPr>
            <a:cxnSpLocks/>
          </p:cNvCxnSpPr>
          <p:nvPr/>
        </p:nvCxnSpPr>
        <p:spPr>
          <a:xfrm>
            <a:off x="6657151" y="3858870"/>
            <a:ext cx="0" cy="261486"/>
          </a:xfrm>
          <a:prstGeom prst="line">
            <a:avLst/>
          </a:prstGeom>
          <a:ln w="254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cxnSpLocks/>
          </p:cNvCxnSpPr>
          <p:nvPr/>
        </p:nvCxnSpPr>
        <p:spPr>
          <a:xfrm>
            <a:off x="8822541" y="3858870"/>
            <a:ext cx="0" cy="261486"/>
          </a:xfrm>
          <a:prstGeom prst="line">
            <a:avLst/>
          </a:prstGeom>
          <a:ln w="254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4" name="Title 1"/>
          <p:cNvSpPr txBox="1">
            <a:spLocks/>
          </p:cNvSpPr>
          <p:nvPr/>
        </p:nvSpPr>
        <p:spPr bwMode="auto">
          <a:xfrm>
            <a:off x="6245783" y="4980668"/>
            <a:ext cx="3112044" cy="313932"/>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lvl1pPr algn="ctr" rtl="0" fontAlgn="base">
              <a:lnSpc>
                <a:spcPct val="90000"/>
              </a:lnSpc>
              <a:spcBef>
                <a:spcPct val="0"/>
              </a:spcBef>
              <a:spcAft>
                <a:spcPct val="0"/>
              </a:spcAft>
              <a:defRPr sz="3600" b="1">
                <a:solidFill>
                  <a:srgbClr val="73B900"/>
                </a:solidFill>
                <a:latin typeface="Trebuchet MS" pitchFamily="34" charset="0"/>
                <a:ea typeface="+mj-ea"/>
                <a:cs typeface="+mj-cs"/>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a:lstStyle>
          <a:p>
            <a:r>
              <a:rPr lang="en-US" sz="1600" dirty="0">
                <a:solidFill>
                  <a:schemeClr val="bg1"/>
                </a:solidFill>
                <a:effectLst>
                  <a:outerShdw blurRad="38100" dist="38100" dir="2700000" algn="tl">
                    <a:srgbClr val="000000">
                      <a:alpha val="43137"/>
                    </a:srgbClr>
                  </a:outerShdw>
                </a:effectLst>
              </a:rPr>
              <a:t>Managed Memory</a:t>
            </a:r>
            <a:endParaRPr lang="en-US" sz="1200" b="0" dirty="0">
              <a:solidFill>
                <a:schemeClr val="bg1"/>
              </a:solidFill>
              <a:effectLst>
                <a:outerShdw blurRad="38100" dist="38100" dir="2700000" algn="tl">
                  <a:srgbClr val="000000">
                    <a:alpha val="43137"/>
                  </a:srgbClr>
                </a:outerShdw>
              </a:effectLst>
            </a:endParaRPr>
          </a:p>
        </p:txBody>
      </p:sp>
      <p:cxnSp>
        <p:nvCxnSpPr>
          <p:cNvPr id="15" name="Straight Connector 14"/>
          <p:cNvCxnSpPr>
            <a:cxnSpLocks/>
          </p:cNvCxnSpPr>
          <p:nvPr/>
        </p:nvCxnSpPr>
        <p:spPr>
          <a:xfrm>
            <a:off x="5537201" y="1990756"/>
            <a:ext cx="0" cy="3866920"/>
          </a:xfrm>
          <a:prstGeom prst="line">
            <a:avLst/>
          </a:prstGeom>
          <a:ln w="25400">
            <a:gradFill>
              <a:gsLst>
                <a:gs pos="62000">
                  <a:schemeClr val="bg2"/>
                </a:gs>
                <a:gs pos="100000">
                  <a:schemeClr val="bg2">
                    <a:alpha val="0"/>
                  </a:schemeClr>
                </a:gs>
              </a:gsLst>
              <a:lin ang="5400000" scaled="0"/>
            </a:gradFill>
            <a:prstDash val="sysDot"/>
          </a:ln>
        </p:spPr>
        <p:style>
          <a:lnRef idx="1">
            <a:schemeClr val="accent1"/>
          </a:lnRef>
          <a:fillRef idx="0">
            <a:schemeClr val="accent1"/>
          </a:fillRef>
          <a:effectRef idx="0">
            <a:schemeClr val="accent1"/>
          </a:effectRef>
          <a:fontRef idx="minor">
            <a:schemeClr val="tx1"/>
          </a:fontRef>
        </p:style>
      </p:cxnSp>
      <p:grpSp>
        <p:nvGrpSpPr>
          <p:cNvPr id="16" name="Group 15"/>
          <p:cNvGrpSpPr/>
          <p:nvPr/>
        </p:nvGrpSpPr>
        <p:grpSpPr>
          <a:xfrm>
            <a:off x="1446133" y="4184675"/>
            <a:ext cx="1357862" cy="769046"/>
            <a:chOff x="1285502" y="3727048"/>
            <a:chExt cx="1577527" cy="893457"/>
          </a:xfrm>
        </p:grpSpPr>
        <p:sp>
          <p:nvSpPr>
            <p:cNvPr id="17" name="Rounded Rectangle 16"/>
            <p:cNvSpPr/>
            <p:nvPr/>
          </p:nvSpPr>
          <p:spPr>
            <a:xfrm>
              <a:off x="1285502" y="3727048"/>
              <a:ext cx="1577527" cy="893457"/>
            </a:xfrm>
            <a:prstGeom prst="roundRect">
              <a:avLst>
                <a:gd name="adj" fmla="val 8127"/>
              </a:avLst>
            </a:prstGeom>
            <a:gradFill>
              <a:gsLst>
                <a:gs pos="100000">
                  <a:schemeClr val="bg2"/>
                </a:gs>
                <a:gs pos="0">
                  <a:schemeClr val="bg2">
                    <a:lumMod val="85000"/>
                    <a:lumOff val="15000"/>
                  </a:schemeClr>
                </a:gs>
              </a:gsLst>
              <a:lin ang="5400000" scaled="0"/>
            </a:gradFill>
            <a:ln>
              <a:noFill/>
            </a:ln>
            <a:scene3d>
              <a:camera prst="orthographicFront"/>
              <a:lightRig rig="threePt" dir="t"/>
            </a:scene3d>
            <a:sp3d>
              <a:bevelT w="38100" h="254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ounded Rectangle 17"/>
            <p:cNvSpPr/>
            <p:nvPr/>
          </p:nvSpPr>
          <p:spPr>
            <a:xfrm>
              <a:off x="1332143" y="3768818"/>
              <a:ext cx="1484245" cy="809917"/>
            </a:xfrm>
            <a:prstGeom prst="roundRect">
              <a:avLst>
                <a:gd name="adj" fmla="val 236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0" name="Group 19"/>
          <p:cNvGrpSpPr/>
          <p:nvPr/>
        </p:nvGrpSpPr>
        <p:grpSpPr>
          <a:xfrm>
            <a:off x="3614401" y="4182562"/>
            <a:ext cx="1357862" cy="769046"/>
            <a:chOff x="1285502" y="3727048"/>
            <a:chExt cx="1577527" cy="893457"/>
          </a:xfrm>
        </p:grpSpPr>
        <p:sp>
          <p:nvSpPr>
            <p:cNvPr id="21" name="Rounded Rectangle 20"/>
            <p:cNvSpPr/>
            <p:nvPr/>
          </p:nvSpPr>
          <p:spPr>
            <a:xfrm>
              <a:off x="1285502" y="3727048"/>
              <a:ext cx="1577527" cy="893457"/>
            </a:xfrm>
            <a:prstGeom prst="roundRect">
              <a:avLst>
                <a:gd name="adj" fmla="val 8127"/>
              </a:avLst>
            </a:prstGeom>
            <a:gradFill>
              <a:gsLst>
                <a:gs pos="100000">
                  <a:schemeClr val="bg2"/>
                </a:gs>
                <a:gs pos="0">
                  <a:schemeClr val="bg2">
                    <a:lumMod val="85000"/>
                    <a:lumOff val="15000"/>
                  </a:schemeClr>
                </a:gs>
              </a:gsLst>
              <a:lin ang="5400000" scaled="0"/>
            </a:gradFill>
            <a:ln>
              <a:noFill/>
            </a:ln>
            <a:scene3d>
              <a:camera prst="orthographicFront"/>
              <a:lightRig rig="threePt" dir="t"/>
            </a:scene3d>
            <a:sp3d>
              <a:bevelT w="38100" h="254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ounded Rectangle 21"/>
            <p:cNvSpPr/>
            <p:nvPr/>
          </p:nvSpPr>
          <p:spPr>
            <a:xfrm>
              <a:off x="1332143" y="3768818"/>
              <a:ext cx="1484245" cy="809917"/>
            </a:xfrm>
            <a:prstGeom prst="roundRect">
              <a:avLst>
                <a:gd name="adj" fmla="val 236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p:cNvSpPr/>
            <p:nvPr/>
          </p:nvSpPr>
          <p:spPr>
            <a:xfrm>
              <a:off x="1350652" y="3786250"/>
              <a:ext cx="1447226" cy="775052"/>
            </a:xfrm>
            <a:prstGeom prst="rect">
              <a:avLst/>
            </a:prstGeom>
            <a:gradFill>
              <a:gsLst>
                <a:gs pos="0">
                  <a:schemeClr val="bg1">
                    <a:lumMod val="73000"/>
                    <a:lumOff val="27000"/>
                  </a:schemeClr>
                </a:gs>
                <a:gs pos="100000">
                  <a:schemeClr val="bg1">
                    <a:lumMod val="87000"/>
                    <a:lumOff val="13000"/>
                  </a:schemeClr>
                </a:gs>
                <a:gs pos="94000">
                  <a:srgbClr val="070707"/>
                </a:gs>
                <a:gs pos="29000">
                  <a:schemeClr val="bg1"/>
                </a:gs>
                <a:gs pos="28000">
                  <a:schemeClr val="bg1">
                    <a:lumMod val="85000"/>
                    <a:lumOff val="1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25" name="Straight Connector 24"/>
          <p:cNvCxnSpPr>
            <a:cxnSpLocks/>
          </p:cNvCxnSpPr>
          <p:nvPr/>
        </p:nvCxnSpPr>
        <p:spPr>
          <a:xfrm>
            <a:off x="2125066" y="3858870"/>
            <a:ext cx="0" cy="261486"/>
          </a:xfrm>
          <a:prstGeom prst="line">
            <a:avLst/>
          </a:prstGeom>
          <a:ln w="254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cxnSpLocks/>
          </p:cNvCxnSpPr>
          <p:nvPr/>
        </p:nvCxnSpPr>
        <p:spPr>
          <a:xfrm flipH="1">
            <a:off x="2871338" y="4567086"/>
            <a:ext cx="675721" cy="0"/>
          </a:xfrm>
          <a:prstGeom prst="line">
            <a:avLst/>
          </a:prstGeom>
          <a:ln w="254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cxnSpLocks/>
          </p:cNvCxnSpPr>
          <p:nvPr/>
        </p:nvCxnSpPr>
        <p:spPr>
          <a:xfrm>
            <a:off x="4293332" y="3858870"/>
            <a:ext cx="0" cy="261486"/>
          </a:xfrm>
          <a:prstGeom prst="line">
            <a:avLst/>
          </a:prstGeom>
          <a:ln w="254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itle 1"/>
          <p:cNvSpPr txBox="1">
            <a:spLocks/>
          </p:cNvSpPr>
          <p:nvPr/>
        </p:nvSpPr>
        <p:spPr bwMode="auto">
          <a:xfrm>
            <a:off x="1378794" y="4980668"/>
            <a:ext cx="1492544" cy="535531"/>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lvl1pPr algn="ctr" rtl="0" fontAlgn="base">
              <a:lnSpc>
                <a:spcPct val="90000"/>
              </a:lnSpc>
              <a:spcBef>
                <a:spcPct val="0"/>
              </a:spcBef>
              <a:spcAft>
                <a:spcPct val="0"/>
              </a:spcAft>
              <a:defRPr sz="3600" b="1">
                <a:solidFill>
                  <a:srgbClr val="73B900"/>
                </a:solidFill>
                <a:latin typeface="Trebuchet MS" pitchFamily="34" charset="0"/>
                <a:ea typeface="+mj-ea"/>
                <a:cs typeface="+mj-cs"/>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a:lstStyle>
          <a:p>
            <a:r>
              <a:rPr lang="en-US" sz="1600" dirty="0">
                <a:solidFill>
                  <a:schemeClr val="accent1"/>
                </a:solidFill>
                <a:effectLst>
                  <a:outerShdw blurRad="38100" dist="38100" dir="2700000" algn="tl">
                    <a:srgbClr val="000000">
                      <a:alpha val="43137"/>
                    </a:srgbClr>
                  </a:outerShdw>
                </a:effectLst>
              </a:rPr>
              <a:t>System Memory</a:t>
            </a:r>
            <a:endParaRPr lang="en-US" sz="1200" b="0" dirty="0">
              <a:solidFill>
                <a:schemeClr val="accent1"/>
              </a:solidFill>
              <a:effectLst>
                <a:outerShdw blurRad="38100" dist="38100" dir="2700000" algn="tl">
                  <a:srgbClr val="000000">
                    <a:alpha val="43137"/>
                  </a:srgbClr>
                </a:outerShdw>
              </a:effectLst>
            </a:endParaRPr>
          </a:p>
        </p:txBody>
      </p:sp>
      <p:sp>
        <p:nvSpPr>
          <p:cNvPr id="29" name="Title 1"/>
          <p:cNvSpPr txBox="1">
            <a:spLocks/>
          </p:cNvSpPr>
          <p:nvPr/>
        </p:nvSpPr>
        <p:spPr bwMode="auto">
          <a:xfrm>
            <a:off x="3547060" y="4980668"/>
            <a:ext cx="1492544" cy="313932"/>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lvl1pPr algn="ctr" rtl="0" fontAlgn="base">
              <a:lnSpc>
                <a:spcPct val="90000"/>
              </a:lnSpc>
              <a:spcBef>
                <a:spcPct val="0"/>
              </a:spcBef>
              <a:spcAft>
                <a:spcPct val="0"/>
              </a:spcAft>
              <a:defRPr sz="3600" b="1">
                <a:solidFill>
                  <a:srgbClr val="73B900"/>
                </a:solidFill>
                <a:latin typeface="Trebuchet MS" pitchFamily="34" charset="0"/>
                <a:ea typeface="+mj-ea"/>
                <a:cs typeface="+mj-cs"/>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a:lstStyle>
          <a:p>
            <a:r>
              <a:rPr lang="en-US" sz="1600" dirty="0">
                <a:effectLst>
                  <a:outerShdw blurRad="38100" dist="38100" dir="2700000" algn="tl">
                    <a:srgbClr val="000000">
                      <a:alpha val="43137"/>
                    </a:srgbClr>
                  </a:outerShdw>
                </a:effectLst>
              </a:rPr>
              <a:t>GPU Memory</a:t>
            </a:r>
            <a:endParaRPr lang="en-US" sz="1200" b="0" dirty="0">
              <a:effectLst>
                <a:outerShdw blurRad="38100" dist="38100" dir="2700000" algn="tl">
                  <a:srgbClr val="000000">
                    <a:alpha val="43137"/>
                  </a:srgbClr>
                </a:outerShdw>
              </a:effectLst>
            </a:endParaRPr>
          </a:p>
        </p:txBody>
      </p:sp>
      <p:pic>
        <p:nvPicPr>
          <p:cNvPr id="30" name="Picture 29"/>
          <p:cNvPicPr>
            <a:picLocks noChangeAspect="1"/>
          </p:cNvPicPr>
          <p:nvPr/>
        </p:nvPicPr>
        <p:blipFill>
          <a:blip r:embed="rId3"/>
          <a:stretch>
            <a:fillRect/>
          </a:stretch>
        </p:blipFill>
        <p:spPr>
          <a:xfrm>
            <a:off x="1534076" y="2551449"/>
            <a:ext cx="1180437" cy="1280474"/>
          </a:xfrm>
          <a:prstGeom prst="rect">
            <a:avLst/>
          </a:prstGeom>
          <a:effectLst/>
        </p:spPr>
      </p:pic>
      <p:pic>
        <p:nvPicPr>
          <p:cNvPr id="31" name="Picture 30"/>
          <p:cNvPicPr>
            <a:picLocks noChangeAspect="1"/>
          </p:cNvPicPr>
          <p:nvPr/>
        </p:nvPicPr>
        <p:blipFill>
          <a:blip r:embed="rId4"/>
          <a:stretch>
            <a:fillRect/>
          </a:stretch>
        </p:blipFill>
        <p:spPr>
          <a:xfrm>
            <a:off x="3605636" y="2521308"/>
            <a:ext cx="1375389" cy="1328474"/>
          </a:xfrm>
          <a:prstGeom prst="rect">
            <a:avLst/>
          </a:prstGeom>
          <a:effectLst/>
        </p:spPr>
      </p:pic>
      <p:pic>
        <p:nvPicPr>
          <p:cNvPr id="32" name="Picture 31"/>
          <p:cNvPicPr>
            <a:picLocks noChangeAspect="1"/>
          </p:cNvPicPr>
          <p:nvPr/>
        </p:nvPicPr>
        <p:blipFill>
          <a:blip r:embed="rId3"/>
          <a:stretch>
            <a:fillRect/>
          </a:stretch>
        </p:blipFill>
        <p:spPr>
          <a:xfrm>
            <a:off x="6063286" y="2542561"/>
            <a:ext cx="1180437" cy="1280474"/>
          </a:xfrm>
          <a:prstGeom prst="rect">
            <a:avLst/>
          </a:prstGeom>
          <a:effectLst/>
        </p:spPr>
      </p:pic>
      <p:pic>
        <p:nvPicPr>
          <p:cNvPr id="33" name="Picture 32"/>
          <p:cNvPicPr>
            <a:picLocks noChangeAspect="1"/>
          </p:cNvPicPr>
          <p:nvPr/>
        </p:nvPicPr>
        <p:blipFill>
          <a:blip r:embed="rId4"/>
          <a:stretch>
            <a:fillRect/>
          </a:stretch>
        </p:blipFill>
        <p:spPr>
          <a:xfrm>
            <a:off x="8134846" y="2512420"/>
            <a:ext cx="1375389" cy="1328474"/>
          </a:xfrm>
          <a:prstGeom prst="rect">
            <a:avLst/>
          </a:prstGeom>
          <a:effectLst/>
        </p:spPr>
      </p:pic>
      <p:sp>
        <p:nvSpPr>
          <p:cNvPr id="34" name="Rounded Rectangle 33"/>
          <p:cNvSpPr/>
          <p:nvPr/>
        </p:nvSpPr>
        <p:spPr>
          <a:xfrm>
            <a:off x="6480699" y="661226"/>
            <a:ext cx="3701988" cy="945632"/>
          </a:xfrm>
          <a:prstGeom prst="roundRect">
            <a:avLst/>
          </a:prstGeom>
          <a:solidFill>
            <a:schemeClr val="tx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Commonly referred to as </a:t>
            </a:r>
            <a:r>
              <a:rPr lang="en-US" i="1" dirty="0"/>
              <a:t>“managed memory.”</a:t>
            </a:r>
          </a:p>
        </p:txBody>
      </p:sp>
      <p:sp>
        <p:nvSpPr>
          <p:cNvPr id="37" name="Rectangle 36">
            <a:extLst>
              <a:ext uri="{FF2B5EF4-FFF2-40B4-BE49-F238E27FC236}">
                <a16:creationId xmlns:a16="http://schemas.microsoft.com/office/drawing/2014/main" id="{4D03D123-F957-491E-8D40-A26E17639350}"/>
              </a:ext>
            </a:extLst>
          </p:cNvPr>
          <p:cNvSpPr/>
          <p:nvPr/>
        </p:nvSpPr>
        <p:spPr>
          <a:xfrm>
            <a:off x="1534076" y="4260148"/>
            <a:ext cx="1181974" cy="609643"/>
          </a:xfrm>
          <a:prstGeom prst="rect">
            <a:avLst/>
          </a:prstGeom>
          <a:gradFill>
            <a:gsLst>
              <a:gs pos="0">
                <a:schemeClr val="tx2"/>
              </a:gs>
              <a:gs pos="100000">
                <a:schemeClr val="tx2">
                  <a:lumMod val="50000"/>
                </a:schemeClr>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p:spPr>
        <p:txBody>
          <a:bodyPr/>
          <a:lstStyle/>
          <a:p>
            <a:endParaRPr lang="en-US" b="1" dirty="0">
              <a:solidFill>
                <a:srgbClr val="FFFFFF"/>
              </a:solidFill>
              <a:latin typeface="Trebuchet MS" pitchFamily="34" charset="0"/>
            </a:endParaRPr>
          </a:p>
        </p:txBody>
      </p:sp>
      <p:sp>
        <p:nvSpPr>
          <p:cNvPr id="39" name="Rectangle 38">
            <a:extLst>
              <a:ext uri="{FF2B5EF4-FFF2-40B4-BE49-F238E27FC236}">
                <a16:creationId xmlns:a16="http://schemas.microsoft.com/office/drawing/2014/main" id="{E6BE39BF-8325-4BEA-B49B-D694779B8330}"/>
              </a:ext>
            </a:extLst>
          </p:cNvPr>
          <p:cNvSpPr/>
          <p:nvPr/>
        </p:nvSpPr>
        <p:spPr>
          <a:xfrm>
            <a:off x="3701320" y="4259265"/>
            <a:ext cx="1181974" cy="609643"/>
          </a:xfrm>
          <a:prstGeom prst="rect">
            <a:avLst/>
          </a:prstGeom>
          <a:gradFill>
            <a:gsLst>
              <a:gs pos="0">
                <a:srgbClr val="7BF429"/>
              </a:gs>
              <a:gs pos="100000">
                <a:schemeClr val="tx2">
                  <a:lumMod val="50000"/>
                </a:schemeClr>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p:spPr>
        <p:txBody>
          <a:bodyPr/>
          <a:lstStyle/>
          <a:p>
            <a:endParaRPr lang="en-US" b="1" dirty="0">
              <a:solidFill>
                <a:srgbClr val="FFFFFF"/>
              </a:solidFill>
              <a:latin typeface="Trebuchet MS" pitchFamily="34" charset="0"/>
            </a:endParaRPr>
          </a:p>
        </p:txBody>
      </p:sp>
      <p:sp>
        <p:nvSpPr>
          <p:cNvPr id="40" name="Title 39">
            <a:extLst>
              <a:ext uri="{FF2B5EF4-FFF2-40B4-BE49-F238E27FC236}">
                <a16:creationId xmlns:a16="http://schemas.microsoft.com/office/drawing/2014/main" id="{3F0EB4D3-5F3A-4992-8733-0BBF48F6AB82}"/>
              </a:ext>
            </a:extLst>
          </p:cNvPr>
          <p:cNvSpPr>
            <a:spLocks noGrp="1"/>
          </p:cNvSpPr>
          <p:nvPr>
            <p:ph type="title"/>
          </p:nvPr>
        </p:nvSpPr>
        <p:spPr>
          <a:xfrm>
            <a:off x="419641" y="649796"/>
            <a:ext cx="6237510" cy="590931"/>
          </a:xfrm>
        </p:spPr>
        <p:txBody>
          <a:bodyPr/>
          <a:lstStyle/>
          <a:p>
            <a:r>
              <a:rPr lang="en-US" dirty="0" err="1"/>
              <a:t>Cuda</a:t>
            </a:r>
            <a:r>
              <a:rPr lang="en-US" dirty="0"/>
              <a:t> Unified memory</a:t>
            </a:r>
          </a:p>
        </p:txBody>
      </p:sp>
      <p:sp>
        <p:nvSpPr>
          <p:cNvPr id="42" name="TextBox 41">
            <a:extLst>
              <a:ext uri="{FF2B5EF4-FFF2-40B4-BE49-F238E27FC236}">
                <a16:creationId xmlns:a16="http://schemas.microsoft.com/office/drawing/2014/main" id="{21C39453-3797-4180-9FC1-8BE9FD5BD6C4}"/>
              </a:ext>
            </a:extLst>
          </p:cNvPr>
          <p:cNvSpPr txBox="1"/>
          <p:nvPr/>
        </p:nvSpPr>
        <p:spPr>
          <a:xfrm>
            <a:off x="6277647" y="4313899"/>
            <a:ext cx="2999539" cy="4801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1400" dirty="0">
                <a:solidFill>
                  <a:schemeClr val="tx1"/>
                </a:solidFill>
              </a:rPr>
              <a:t>CPU and GPU memories are </a:t>
            </a:r>
            <a:br>
              <a:rPr lang="en-US" sz="1400" dirty="0">
                <a:solidFill>
                  <a:schemeClr val="tx1"/>
                </a:solidFill>
              </a:rPr>
            </a:br>
            <a:r>
              <a:rPr lang="en-US" sz="1400" dirty="0">
                <a:solidFill>
                  <a:schemeClr val="tx1"/>
                </a:solidFill>
              </a:rPr>
              <a:t>combined into a single, shared pool</a:t>
            </a:r>
          </a:p>
        </p:txBody>
      </p:sp>
    </p:spTree>
    <p:extLst>
      <p:ext uri="{BB962C8B-B14F-4D97-AF65-F5344CB8AC3E}">
        <p14:creationId xmlns:p14="http://schemas.microsoft.com/office/powerpoint/2010/main" val="249956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a:t>CUDA Managed memory</a:t>
            </a:r>
          </a:p>
        </p:txBody>
      </p:sp>
      <p:sp>
        <p:nvSpPr>
          <p:cNvPr id="3" name="Content Placeholder 2">
            <a:extLst>
              <a:ext uri="{FF2B5EF4-FFF2-40B4-BE49-F238E27FC236}">
                <a16:creationId xmlns:a16="http://schemas.microsoft.com/office/drawing/2014/main" id="{A6A84FA9-BCF1-453E-95F9-FE4225B4324E}"/>
              </a:ext>
            </a:extLst>
          </p:cNvPr>
          <p:cNvSpPr>
            <a:spLocks noGrp="1"/>
          </p:cNvSpPr>
          <p:nvPr>
            <p:ph idx="1"/>
          </p:nvPr>
        </p:nvSpPr>
        <p:spPr>
          <a:xfrm>
            <a:off x="436740" y="2103036"/>
            <a:ext cx="9948672" cy="2280706"/>
          </a:xfrm>
        </p:spPr>
        <p:txBody>
          <a:bodyPr/>
          <a:lstStyle/>
          <a:p>
            <a:r>
              <a:rPr lang="en-US" dirty="0"/>
              <a:t>Handling explicit data transfers between the host and device (CPU and GPU) can be difficult</a:t>
            </a:r>
          </a:p>
          <a:p>
            <a:r>
              <a:rPr lang="en-US" dirty="0"/>
              <a:t>The PGI compiler can utilize CUDA Managed Memory to defer data management</a:t>
            </a:r>
          </a:p>
          <a:p>
            <a:r>
              <a:rPr lang="en-US" dirty="0"/>
              <a:t>This allows the developer to concentrate on parallelism and think about data movement as an optimization</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Usefulness</a:t>
            </a:r>
          </a:p>
        </p:txBody>
      </p:sp>
      <p:sp>
        <p:nvSpPr>
          <p:cNvPr id="5" name="TextBox 4">
            <a:extLst>
              <a:ext uri="{FF2B5EF4-FFF2-40B4-BE49-F238E27FC236}">
                <a16:creationId xmlns:a16="http://schemas.microsoft.com/office/drawing/2014/main" id="{26A72752-68B3-46FE-A0DA-5DBF0FFB0C79}"/>
              </a:ext>
            </a:extLst>
          </p:cNvPr>
          <p:cNvSpPr txBox="1"/>
          <p:nvPr/>
        </p:nvSpPr>
        <p:spPr>
          <a:xfrm>
            <a:off x="419641" y="4588619"/>
            <a:ext cx="8829808" cy="369332"/>
          </a:xfrm>
          <a:prstGeom prst="rect">
            <a:avLst/>
          </a:prstGeom>
          <a:solidFill>
            <a:schemeClr val="tx1">
              <a:lumMod val="95000"/>
            </a:schemeClr>
          </a:solidFill>
          <a:ln w="28575">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err="1">
                <a:solidFill>
                  <a:schemeClr val="bg1"/>
                </a:solidFill>
                <a:latin typeface="Consolas" panose="020B0609020204030204" pitchFamily="49" charset="0"/>
                <a:cs typeface="Courier New" panose="02070309020205020404" pitchFamily="49" charset="0"/>
              </a:rPr>
              <a:t>pgcc</a:t>
            </a:r>
            <a:r>
              <a:rPr lang="en-US" sz="2000" dirty="0">
                <a:solidFill>
                  <a:schemeClr val="bg1"/>
                </a:solidFill>
                <a:latin typeface="Consolas" panose="020B0609020204030204" pitchFamily="49" charset="0"/>
                <a:cs typeface="Courier New" panose="02070309020205020404" pitchFamily="49" charset="0"/>
              </a:rPr>
              <a:t> –fast –</a:t>
            </a:r>
            <a:r>
              <a:rPr lang="en-US" sz="2000" dirty="0" err="1">
                <a:solidFill>
                  <a:schemeClr val="bg1"/>
                </a:solidFill>
                <a:latin typeface="Consolas" panose="020B0609020204030204" pitchFamily="49" charset="0"/>
                <a:cs typeface="Courier New" panose="02070309020205020404" pitchFamily="49" charset="0"/>
              </a:rPr>
              <a:t>acc</a:t>
            </a:r>
            <a:r>
              <a:rPr lang="en-US" sz="2000" dirty="0">
                <a:solidFill>
                  <a:schemeClr val="bg1"/>
                </a:solidFill>
                <a:latin typeface="Consolas" panose="020B0609020204030204" pitchFamily="49" charset="0"/>
                <a:cs typeface="Courier New" panose="02070309020205020404" pitchFamily="49" charset="0"/>
              </a:rPr>
              <a:t> –ta=</a:t>
            </a:r>
            <a:r>
              <a:rPr lang="en-US" sz="2000" dirty="0" err="1">
                <a:solidFill>
                  <a:schemeClr val="bg1"/>
                </a:solidFill>
                <a:latin typeface="Consolas" panose="020B0609020204030204" pitchFamily="49" charset="0"/>
                <a:cs typeface="Courier New" panose="02070309020205020404" pitchFamily="49" charset="0"/>
              </a:rPr>
              <a:t>tesla</a:t>
            </a:r>
            <a:r>
              <a:rPr lang="en-US" sz="2000" dirty="0" err="1">
                <a:solidFill>
                  <a:srgbClr val="FF0000"/>
                </a:solidFill>
                <a:latin typeface="Consolas" panose="020B0609020204030204" pitchFamily="49" charset="0"/>
                <a:cs typeface="Courier New" panose="02070309020205020404" pitchFamily="49" charset="0"/>
              </a:rPr>
              <a:t>:managed</a:t>
            </a:r>
            <a:r>
              <a:rPr lang="en-US" sz="2000" dirty="0">
                <a:solidFill>
                  <a:srgbClr val="FF0000"/>
                </a:solidFill>
                <a:latin typeface="Consolas" panose="020B0609020204030204" pitchFamily="49" charset="0"/>
                <a:cs typeface="Courier New" panose="02070309020205020404" pitchFamily="49" charset="0"/>
              </a:rPr>
              <a:t> </a:t>
            </a:r>
            <a:r>
              <a:rPr lang="en-US" sz="2000" dirty="0">
                <a:solidFill>
                  <a:schemeClr val="bg1"/>
                </a:solidFill>
                <a:latin typeface="Consolas" panose="020B0609020204030204" pitchFamily="49" charset="0"/>
                <a:cs typeface="Courier New" panose="02070309020205020404" pitchFamily="49" charset="0"/>
              </a:rPr>
              <a:t>–</a:t>
            </a:r>
            <a:r>
              <a:rPr lang="en-US" sz="2000" dirty="0" err="1">
                <a:solidFill>
                  <a:schemeClr val="bg1"/>
                </a:solidFill>
                <a:latin typeface="Consolas" panose="020B0609020204030204" pitchFamily="49" charset="0"/>
                <a:cs typeface="Courier New" panose="02070309020205020404" pitchFamily="49" charset="0"/>
              </a:rPr>
              <a:t>Minfo</a:t>
            </a:r>
            <a:r>
              <a:rPr lang="en-US" sz="2000" dirty="0">
                <a:solidFill>
                  <a:schemeClr val="bg1"/>
                </a:solidFill>
                <a:latin typeface="Consolas" panose="020B0609020204030204" pitchFamily="49" charset="0"/>
                <a:cs typeface="Courier New" panose="02070309020205020404" pitchFamily="49" charset="0"/>
              </a:rPr>
              <a:t>=accel </a:t>
            </a:r>
            <a:r>
              <a:rPr lang="en-US" sz="2000" dirty="0" err="1">
                <a:solidFill>
                  <a:schemeClr val="bg1"/>
                </a:solidFill>
                <a:latin typeface="Consolas" panose="020B0609020204030204" pitchFamily="49" charset="0"/>
                <a:cs typeface="Courier New" panose="02070309020205020404" pitchFamily="49" charset="0"/>
              </a:rPr>
              <a:t>main.c</a:t>
            </a:r>
            <a:endParaRPr lang="en-US" sz="2000" dirty="0">
              <a:solidFill>
                <a:schemeClr val="bg1"/>
              </a:solidFill>
              <a:latin typeface="Consolas" panose="020B0609020204030204" pitchFamily="49" charset="0"/>
              <a:cs typeface="Courier New" panose="02070309020205020404" pitchFamily="49" charset="0"/>
            </a:endParaRPr>
          </a:p>
        </p:txBody>
      </p:sp>
      <p:sp>
        <p:nvSpPr>
          <p:cNvPr id="6" name="TextBox 5">
            <a:extLst>
              <a:ext uri="{FF2B5EF4-FFF2-40B4-BE49-F238E27FC236}">
                <a16:creationId xmlns:a16="http://schemas.microsoft.com/office/drawing/2014/main" id="{D66A611C-84A7-460A-8429-1ECE8DFF58D3}"/>
              </a:ext>
            </a:extLst>
          </p:cNvPr>
          <p:cNvSpPr txBox="1"/>
          <p:nvPr/>
        </p:nvSpPr>
        <p:spPr>
          <a:xfrm>
            <a:off x="436740" y="5153072"/>
            <a:ext cx="8829808" cy="369332"/>
          </a:xfrm>
          <a:prstGeom prst="rect">
            <a:avLst/>
          </a:prstGeom>
          <a:solidFill>
            <a:schemeClr val="tx1">
              <a:lumMod val="95000"/>
            </a:schemeClr>
          </a:solidFill>
          <a:ln w="28575">
            <a:solidFill>
              <a:srgbClr val="FF54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err="1">
                <a:solidFill>
                  <a:schemeClr val="bg1"/>
                </a:solidFill>
                <a:latin typeface="Consolas" panose="020B0609020204030204" pitchFamily="49" charset="0"/>
                <a:cs typeface="Courier New" panose="02070309020205020404" pitchFamily="49" charset="0"/>
              </a:rPr>
              <a:t>pgfortran</a:t>
            </a:r>
            <a:r>
              <a:rPr lang="en-US" sz="2000" dirty="0">
                <a:solidFill>
                  <a:schemeClr val="bg1"/>
                </a:solidFill>
                <a:latin typeface="Consolas" panose="020B0609020204030204" pitchFamily="49" charset="0"/>
                <a:cs typeface="Courier New" panose="02070309020205020404" pitchFamily="49" charset="0"/>
              </a:rPr>
              <a:t> –fast –</a:t>
            </a:r>
            <a:r>
              <a:rPr lang="en-US" sz="2000" dirty="0" err="1">
                <a:solidFill>
                  <a:schemeClr val="bg1"/>
                </a:solidFill>
                <a:latin typeface="Consolas" panose="020B0609020204030204" pitchFamily="49" charset="0"/>
                <a:cs typeface="Courier New" panose="02070309020205020404" pitchFamily="49" charset="0"/>
              </a:rPr>
              <a:t>acc</a:t>
            </a:r>
            <a:r>
              <a:rPr lang="en-US" sz="2000" dirty="0">
                <a:solidFill>
                  <a:schemeClr val="bg1"/>
                </a:solidFill>
                <a:latin typeface="Consolas" panose="020B0609020204030204" pitchFamily="49" charset="0"/>
                <a:cs typeface="Courier New" panose="02070309020205020404" pitchFamily="49" charset="0"/>
              </a:rPr>
              <a:t> –ta=</a:t>
            </a:r>
            <a:r>
              <a:rPr lang="en-US" sz="2000" dirty="0" err="1">
                <a:solidFill>
                  <a:schemeClr val="bg1"/>
                </a:solidFill>
                <a:latin typeface="Consolas" panose="020B0609020204030204" pitchFamily="49" charset="0"/>
                <a:cs typeface="Courier New" panose="02070309020205020404" pitchFamily="49" charset="0"/>
              </a:rPr>
              <a:t>tesla</a:t>
            </a:r>
            <a:r>
              <a:rPr lang="en-US" sz="2000" dirty="0" err="1">
                <a:solidFill>
                  <a:srgbClr val="FF0000"/>
                </a:solidFill>
                <a:latin typeface="Consolas" panose="020B0609020204030204" pitchFamily="49" charset="0"/>
                <a:cs typeface="Courier New" panose="02070309020205020404" pitchFamily="49" charset="0"/>
              </a:rPr>
              <a:t>:managed</a:t>
            </a:r>
            <a:r>
              <a:rPr lang="en-US" sz="2000" dirty="0">
                <a:solidFill>
                  <a:srgbClr val="FF0000"/>
                </a:solidFill>
                <a:latin typeface="Consolas" panose="020B0609020204030204" pitchFamily="49" charset="0"/>
                <a:cs typeface="Courier New" panose="02070309020205020404" pitchFamily="49" charset="0"/>
              </a:rPr>
              <a:t> </a:t>
            </a:r>
            <a:r>
              <a:rPr lang="en-US" sz="2000" dirty="0">
                <a:solidFill>
                  <a:schemeClr val="bg1"/>
                </a:solidFill>
                <a:latin typeface="Consolas" panose="020B0609020204030204" pitchFamily="49" charset="0"/>
                <a:cs typeface="Courier New" panose="02070309020205020404" pitchFamily="49" charset="0"/>
              </a:rPr>
              <a:t>–</a:t>
            </a:r>
            <a:r>
              <a:rPr lang="en-US" sz="2000" dirty="0" err="1">
                <a:solidFill>
                  <a:schemeClr val="bg1"/>
                </a:solidFill>
                <a:latin typeface="Consolas" panose="020B0609020204030204" pitchFamily="49" charset="0"/>
                <a:cs typeface="Courier New" panose="02070309020205020404" pitchFamily="49" charset="0"/>
              </a:rPr>
              <a:t>Minfo</a:t>
            </a:r>
            <a:r>
              <a:rPr lang="en-US" sz="2000" dirty="0">
                <a:solidFill>
                  <a:schemeClr val="bg1"/>
                </a:solidFill>
                <a:latin typeface="Consolas" panose="020B0609020204030204" pitchFamily="49" charset="0"/>
                <a:cs typeface="Courier New" panose="02070309020205020404" pitchFamily="49" charset="0"/>
              </a:rPr>
              <a:t>=accel main.f90</a:t>
            </a:r>
          </a:p>
        </p:txBody>
      </p:sp>
    </p:spTree>
    <p:extLst>
      <p:ext uri="{BB962C8B-B14F-4D97-AF65-F5344CB8AC3E}">
        <p14:creationId xmlns:p14="http://schemas.microsoft.com/office/powerpoint/2010/main" val="3529784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a:t>Managed memory</a:t>
            </a:r>
          </a:p>
        </p:txBody>
      </p:sp>
      <p:sp>
        <p:nvSpPr>
          <p:cNvPr id="3" name="Content Placeholder 2">
            <a:extLst>
              <a:ext uri="{FF2B5EF4-FFF2-40B4-BE49-F238E27FC236}">
                <a16:creationId xmlns:a16="http://schemas.microsoft.com/office/drawing/2014/main" id="{A6A84FA9-BCF1-453E-95F9-FE4225B4324E}"/>
              </a:ext>
            </a:extLst>
          </p:cNvPr>
          <p:cNvSpPr>
            <a:spLocks noGrp="1"/>
          </p:cNvSpPr>
          <p:nvPr>
            <p:ph idx="1"/>
          </p:nvPr>
        </p:nvSpPr>
        <p:spPr>
          <a:xfrm>
            <a:off x="436740" y="2103035"/>
            <a:ext cx="5811660" cy="3718925"/>
          </a:xfrm>
        </p:spPr>
        <p:txBody>
          <a:bodyPr/>
          <a:lstStyle/>
          <a:p>
            <a:r>
              <a:rPr lang="en-US" dirty="0"/>
              <a:t>The programmer will almost always be able to get better performance by manually handling data transfers</a:t>
            </a:r>
          </a:p>
          <a:p>
            <a:r>
              <a:rPr lang="en-US" dirty="0"/>
              <a:t>Memory allocation/deallocation takes longer with managed memory</a:t>
            </a:r>
          </a:p>
          <a:p>
            <a:r>
              <a:rPr lang="en-US" dirty="0"/>
              <a:t>Cannot transfer data asynchronously</a:t>
            </a:r>
          </a:p>
          <a:p>
            <a:r>
              <a:rPr lang="en-US" dirty="0"/>
              <a:t>Currently only available from PGI on NVIDIA GPUs.</a:t>
            </a:r>
          </a:p>
          <a:p>
            <a:endParaRPr lang="en-US" dirty="0"/>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Limitations</a:t>
            </a:r>
          </a:p>
        </p:txBody>
      </p:sp>
      <p:grpSp>
        <p:nvGrpSpPr>
          <p:cNvPr id="5" name="Group 4">
            <a:extLst>
              <a:ext uri="{FF2B5EF4-FFF2-40B4-BE49-F238E27FC236}">
                <a16:creationId xmlns:a16="http://schemas.microsoft.com/office/drawing/2014/main" id="{494F5693-EF25-40AB-9A53-411786668200}"/>
              </a:ext>
            </a:extLst>
          </p:cNvPr>
          <p:cNvGrpSpPr/>
          <p:nvPr/>
        </p:nvGrpSpPr>
        <p:grpSpPr>
          <a:xfrm>
            <a:off x="6964403" y="4055502"/>
            <a:ext cx="3224204" cy="769046"/>
            <a:chOff x="5814712" y="4003549"/>
            <a:chExt cx="3745794" cy="893458"/>
          </a:xfrm>
        </p:grpSpPr>
        <p:sp>
          <p:nvSpPr>
            <p:cNvPr id="6" name="Rounded Rectangle 5">
              <a:extLst>
                <a:ext uri="{FF2B5EF4-FFF2-40B4-BE49-F238E27FC236}">
                  <a16:creationId xmlns:a16="http://schemas.microsoft.com/office/drawing/2014/main" id="{B08E99B9-4237-490A-B65A-BE45E329CB3A}"/>
                </a:ext>
              </a:extLst>
            </p:cNvPr>
            <p:cNvSpPr/>
            <p:nvPr/>
          </p:nvSpPr>
          <p:spPr>
            <a:xfrm>
              <a:off x="5814712" y="4003549"/>
              <a:ext cx="3745794" cy="893458"/>
            </a:xfrm>
            <a:prstGeom prst="roundRect">
              <a:avLst>
                <a:gd name="adj" fmla="val 8127"/>
              </a:avLst>
            </a:prstGeom>
            <a:gradFill>
              <a:gsLst>
                <a:gs pos="100000">
                  <a:schemeClr val="bg2"/>
                </a:gs>
                <a:gs pos="0">
                  <a:schemeClr val="bg2">
                    <a:lumMod val="85000"/>
                    <a:lumOff val="15000"/>
                  </a:schemeClr>
                </a:gs>
              </a:gsLst>
              <a:lin ang="5400000" scaled="0"/>
            </a:gradFill>
            <a:ln>
              <a:noFill/>
            </a:ln>
            <a:scene3d>
              <a:camera prst="orthographicFront"/>
              <a:lightRig rig="threePt" dir="t"/>
            </a:scene3d>
            <a:sp3d>
              <a:bevelT w="38100" h="254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ounded Rectangle 6">
              <a:extLst>
                <a:ext uri="{FF2B5EF4-FFF2-40B4-BE49-F238E27FC236}">
                  <a16:creationId xmlns:a16="http://schemas.microsoft.com/office/drawing/2014/main" id="{296F3806-D9BB-45A5-AA8D-1849E8CE530E}"/>
                </a:ext>
              </a:extLst>
            </p:cNvPr>
            <p:cNvSpPr/>
            <p:nvPr/>
          </p:nvSpPr>
          <p:spPr>
            <a:xfrm>
              <a:off x="5861354" y="4045318"/>
              <a:ext cx="3652511" cy="809918"/>
            </a:xfrm>
            <a:prstGeom prst="roundRect">
              <a:avLst>
                <a:gd name="adj" fmla="val 236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94BEC647-ACA7-40FA-9C83-D3B554E86210}"/>
                </a:ext>
              </a:extLst>
            </p:cNvPr>
            <p:cNvSpPr/>
            <p:nvPr/>
          </p:nvSpPr>
          <p:spPr>
            <a:xfrm>
              <a:off x="5879862" y="4062747"/>
              <a:ext cx="3615492" cy="775053"/>
            </a:xfrm>
            <a:prstGeom prst="rect">
              <a:avLst/>
            </a:prstGeom>
            <a:gradFill>
              <a:gsLst>
                <a:gs pos="0">
                  <a:schemeClr val="bg1">
                    <a:lumMod val="73000"/>
                    <a:lumOff val="27000"/>
                  </a:schemeClr>
                </a:gs>
                <a:gs pos="100000">
                  <a:schemeClr val="bg1">
                    <a:lumMod val="87000"/>
                    <a:lumOff val="13000"/>
                  </a:schemeClr>
                </a:gs>
                <a:gs pos="94000">
                  <a:srgbClr val="070707"/>
                </a:gs>
                <a:gs pos="29000">
                  <a:schemeClr val="bg1"/>
                </a:gs>
                <a:gs pos="28000">
                  <a:schemeClr val="bg1">
                    <a:lumMod val="85000"/>
                    <a:lumOff val="1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094D5CB0-1BB2-4648-BBCD-9065ADD07426}"/>
                </a:ext>
              </a:extLst>
            </p:cNvPr>
            <p:cNvSpPr/>
            <p:nvPr/>
          </p:nvSpPr>
          <p:spPr>
            <a:xfrm>
              <a:off x="5916883" y="4096139"/>
              <a:ext cx="3541450" cy="708267"/>
            </a:xfrm>
            <a:prstGeom prst="rect">
              <a:avLst/>
            </a:prstGeom>
            <a:gradFill>
              <a:gsLst>
                <a:gs pos="0">
                  <a:srgbClr val="3BB478"/>
                </a:gs>
                <a:gs pos="100000">
                  <a:srgbClr val="3BB478">
                    <a:lumMod val="50000"/>
                  </a:srgbClr>
                </a:gs>
              </a:gsLst>
              <a:lin ang="5400000" scaled="0"/>
            </a:gradFill>
            <a:ln w="9525" cap="flat" cmpd="sng" algn="ctr">
              <a:noFill/>
              <a:prstDash val="solid"/>
              <a:round/>
              <a:headEnd type="none" w="med" len="med"/>
              <a:tailEnd type="none" w="med" len="med"/>
            </a:ln>
            <a:effectLst/>
            <a:scene3d>
              <a:camera prst="orthographicFront"/>
              <a:lightRig rig="brightRoom" dir="t"/>
            </a:scene3d>
            <a:sp3d extrusionH="76200" prstMaterial="powder"/>
          </p:spPr>
          <p:txBody>
            <a:bodyPr/>
            <a:lstStyle/>
            <a:p>
              <a:endParaRPr lang="en-US" b="1" dirty="0">
                <a:solidFill>
                  <a:srgbClr val="FFFFFF"/>
                </a:solidFill>
                <a:latin typeface="Trebuchet MS" pitchFamily="34" charset="0"/>
              </a:endParaRPr>
            </a:p>
          </p:txBody>
        </p:sp>
      </p:grpSp>
      <p:sp>
        <p:nvSpPr>
          <p:cNvPr id="10" name="Title 1">
            <a:extLst>
              <a:ext uri="{FF2B5EF4-FFF2-40B4-BE49-F238E27FC236}">
                <a16:creationId xmlns:a16="http://schemas.microsoft.com/office/drawing/2014/main" id="{DCB8B24D-79C3-4173-8C23-D45CE0760B7E}"/>
              </a:ext>
            </a:extLst>
          </p:cNvPr>
          <p:cNvSpPr txBox="1">
            <a:spLocks/>
          </p:cNvSpPr>
          <p:nvPr/>
        </p:nvSpPr>
        <p:spPr bwMode="auto">
          <a:xfrm>
            <a:off x="6894143" y="1778961"/>
            <a:ext cx="3364724" cy="369332"/>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lvl1pPr algn="ctr" rtl="0" fontAlgn="base">
              <a:lnSpc>
                <a:spcPct val="90000"/>
              </a:lnSpc>
              <a:spcBef>
                <a:spcPct val="0"/>
              </a:spcBef>
              <a:spcAft>
                <a:spcPct val="0"/>
              </a:spcAft>
              <a:defRPr sz="3600" b="1">
                <a:solidFill>
                  <a:srgbClr val="73B900"/>
                </a:solidFill>
                <a:latin typeface="Trebuchet MS" pitchFamily="34" charset="0"/>
                <a:ea typeface="+mj-ea"/>
                <a:cs typeface="+mj-cs"/>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a:lstStyle>
          <a:p>
            <a:r>
              <a:rPr lang="en-US" sz="2000" dirty="0">
                <a:solidFill>
                  <a:schemeClr val="bg1"/>
                </a:solidFill>
              </a:rPr>
              <a:t>With Managed Memory</a:t>
            </a:r>
          </a:p>
        </p:txBody>
      </p:sp>
      <p:cxnSp>
        <p:nvCxnSpPr>
          <p:cNvPr id="11" name="Straight Connector 10">
            <a:extLst>
              <a:ext uri="{FF2B5EF4-FFF2-40B4-BE49-F238E27FC236}">
                <a16:creationId xmlns:a16="http://schemas.microsoft.com/office/drawing/2014/main" id="{28469493-E846-4F10-BAAC-755865E67A99}"/>
              </a:ext>
            </a:extLst>
          </p:cNvPr>
          <p:cNvCxnSpPr>
            <a:cxnSpLocks/>
          </p:cNvCxnSpPr>
          <p:nvPr/>
        </p:nvCxnSpPr>
        <p:spPr>
          <a:xfrm>
            <a:off x="7431851" y="3731811"/>
            <a:ext cx="0" cy="261486"/>
          </a:xfrm>
          <a:prstGeom prst="line">
            <a:avLst/>
          </a:prstGeom>
          <a:ln w="254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400235A-652F-431D-A0C3-BA162375E9A5}"/>
              </a:ext>
            </a:extLst>
          </p:cNvPr>
          <p:cNvCxnSpPr>
            <a:cxnSpLocks/>
          </p:cNvCxnSpPr>
          <p:nvPr/>
        </p:nvCxnSpPr>
        <p:spPr>
          <a:xfrm>
            <a:off x="9597241" y="3731811"/>
            <a:ext cx="0" cy="261486"/>
          </a:xfrm>
          <a:prstGeom prst="line">
            <a:avLst/>
          </a:prstGeom>
          <a:ln w="254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3" name="Title 1">
            <a:extLst>
              <a:ext uri="{FF2B5EF4-FFF2-40B4-BE49-F238E27FC236}">
                <a16:creationId xmlns:a16="http://schemas.microsoft.com/office/drawing/2014/main" id="{DEAEE2B2-DE4A-4CB1-BE89-5E8616CFC989}"/>
              </a:ext>
            </a:extLst>
          </p:cNvPr>
          <p:cNvSpPr txBox="1">
            <a:spLocks/>
          </p:cNvSpPr>
          <p:nvPr/>
        </p:nvSpPr>
        <p:spPr bwMode="auto">
          <a:xfrm>
            <a:off x="7020483" y="4853609"/>
            <a:ext cx="3112044" cy="313932"/>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lvl1pPr algn="ctr" rtl="0" fontAlgn="base">
              <a:lnSpc>
                <a:spcPct val="90000"/>
              </a:lnSpc>
              <a:spcBef>
                <a:spcPct val="0"/>
              </a:spcBef>
              <a:spcAft>
                <a:spcPct val="0"/>
              </a:spcAft>
              <a:defRPr sz="3600" b="1">
                <a:solidFill>
                  <a:srgbClr val="73B900"/>
                </a:solidFill>
                <a:latin typeface="Trebuchet MS" pitchFamily="34" charset="0"/>
                <a:ea typeface="+mj-ea"/>
                <a:cs typeface="+mj-cs"/>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a:lstStyle>
          <a:p>
            <a:r>
              <a:rPr lang="en-US" sz="1600" dirty="0">
                <a:solidFill>
                  <a:schemeClr val="bg1"/>
                </a:solidFill>
                <a:effectLst>
                  <a:outerShdw blurRad="38100" dist="38100" dir="2700000" algn="tl">
                    <a:srgbClr val="000000">
                      <a:alpha val="43137"/>
                    </a:srgbClr>
                  </a:outerShdw>
                </a:effectLst>
              </a:rPr>
              <a:t>Managed Memory</a:t>
            </a:r>
            <a:endParaRPr lang="en-US" sz="1200" b="0" dirty="0">
              <a:solidFill>
                <a:schemeClr val="bg1"/>
              </a:solidFill>
              <a:effectLst>
                <a:outerShdw blurRad="38100" dist="38100" dir="2700000" algn="tl">
                  <a:srgbClr val="000000">
                    <a:alpha val="43137"/>
                  </a:srgbClr>
                </a:outerShdw>
              </a:effectLst>
            </a:endParaRPr>
          </a:p>
        </p:txBody>
      </p:sp>
      <p:pic>
        <p:nvPicPr>
          <p:cNvPr id="14" name="Picture 13">
            <a:extLst>
              <a:ext uri="{FF2B5EF4-FFF2-40B4-BE49-F238E27FC236}">
                <a16:creationId xmlns:a16="http://schemas.microsoft.com/office/drawing/2014/main" id="{60736802-1AD3-4BF9-B193-BB71BA504A83}"/>
              </a:ext>
            </a:extLst>
          </p:cNvPr>
          <p:cNvPicPr>
            <a:picLocks noChangeAspect="1"/>
          </p:cNvPicPr>
          <p:nvPr/>
        </p:nvPicPr>
        <p:blipFill>
          <a:blip r:embed="rId3"/>
          <a:stretch>
            <a:fillRect/>
          </a:stretch>
        </p:blipFill>
        <p:spPr>
          <a:xfrm>
            <a:off x="6837986" y="2415502"/>
            <a:ext cx="1180437" cy="1280474"/>
          </a:xfrm>
          <a:prstGeom prst="rect">
            <a:avLst/>
          </a:prstGeom>
          <a:effectLst/>
        </p:spPr>
      </p:pic>
      <p:pic>
        <p:nvPicPr>
          <p:cNvPr id="15" name="Picture 14">
            <a:extLst>
              <a:ext uri="{FF2B5EF4-FFF2-40B4-BE49-F238E27FC236}">
                <a16:creationId xmlns:a16="http://schemas.microsoft.com/office/drawing/2014/main" id="{B8915D6A-D5B1-4039-878C-26A27982519E}"/>
              </a:ext>
            </a:extLst>
          </p:cNvPr>
          <p:cNvPicPr>
            <a:picLocks noChangeAspect="1"/>
          </p:cNvPicPr>
          <p:nvPr/>
        </p:nvPicPr>
        <p:blipFill>
          <a:blip r:embed="rId4"/>
          <a:stretch>
            <a:fillRect/>
          </a:stretch>
        </p:blipFill>
        <p:spPr>
          <a:xfrm>
            <a:off x="8909546" y="2385361"/>
            <a:ext cx="1375389" cy="1328474"/>
          </a:xfrm>
          <a:prstGeom prst="rect">
            <a:avLst/>
          </a:prstGeom>
          <a:effectLst/>
        </p:spPr>
      </p:pic>
    </p:spTree>
    <p:extLst>
      <p:ext uri="{BB962C8B-B14F-4D97-AF65-F5344CB8AC3E}">
        <p14:creationId xmlns:p14="http://schemas.microsoft.com/office/powerpoint/2010/main" val="178870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2CB8C-A5A9-44C2-80EB-F9CE5B13D0B6}"/>
              </a:ext>
            </a:extLst>
          </p:cNvPr>
          <p:cNvSpPr>
            <a:spLocks noGrp="1"/>
          </p:cNvSpPr>
          <p:nvPr>
            <p:ph type="title"/>
          </p:nvPr>
        </p:nvSpPr>
        <p:spPr/>
        <p:txBody>
          <a:bodyPr/>
          <a:lstStyle/>
          <a:p>
            <a:r>
              <a:rPr lang="en-US" dirty="0"/>
              <a:t>Last Task used Unified Memory</a:t>
            </a:r>
          </a:p>
        </p:txBody>
      </p:sp>
      <p:sp>
        <p:nvSpPr>
          <p:cNvPr id="3" name="Content Placeholder 2">
            <a:extLst>
              <a:ext uri="{FF2B5EF4-FFF2-40B4-BE49-F238E27FC236}">
                <a16:creationId xmlns:a16="http://schemas.microsoft.com/office/drawing/2014/main" id="{9F4D27B0-96FE-4BB2-A3E0-16C78BFE1D49}"/>
              </a:ext>
            </a:extLst>
          </p:cNvPr>
          <p:cNvSpPr>
            <a:spLocks noGrp="1"/>
          </p:cNvSpPr>
          <p:nvPr>
            <p:ph idx="1"/>
          </p:nvPr>
        </p:nvSpPr>
        <p:spPr/>
        <p:txBody>
          <a:bodyPr/>
          <a:lstStyle/>
          <a:p>
            <a:pPr marL="0" indent="0">
              <a:buNone/>
            </a:pPr>
            <a:r>
              <a:rPr lang="en-US" dirty="0"/>
              <a:t>Why?</a:t>
            </a:r>
          </a:p>
          <a:p>
            <a:r>
              <a:rPr lang="en-US" dirty="0"/>
              <a:t>Removes reliance on PGI and NVIDIA GPUs</a:t>
            </a:r>
          </a:p>
          <a:p>
            <a:r>
              <a:rPr lang="en-US" dirty="0"/>
              <a:t>Currently the data always arrives “Just Too Late”, let’s do better</a:t>
            </a:r>
          </a:p>
          <a:p>
            <a:endParaRPr lang="en-US" dirty="0"/>
          </a:p>
        </p:txBody>
      </p:sp>
      <p:sp>
        <p:nvSpPr>
          <p:cNvPr id="4" name="Text Placeholder 3">
            <a:extLst>
              <a:ext uri="{FF2B5EF4-FFF2-40B4-BE49-F238E27FC236}">
                <a16:creationId xmlns:a16="http://schemas.microsoft.com/office/drawing/2014/main" id="{DCBC4615-7CB1-44B3-8D66-CCE7AB5C2548}"/>
              </a:ext>
            </a:extLst>
          </p:cNvPr>
          <p:cNvSpPr>
            <a:spLocks noGrp="1"/>
          </p:cNvSpPr>
          <p:nvPr>
            <p:ph type="body" sz="quarter" idx="10"/>
          </p:nvPr>
        </p:nvSpPr>
        <p:spPr/>
        <p:txBody>
          <a:bodyPr/>
          <a:lstStyle/>
          <a:p>
            <a:r>
              <a:rPr lang="en-US" dirty="0"/>
              <a:t>Now let’s make our code run without.</a:t>
            </a:r>
          </a:p>
        </p:txBody>
      </p:sp>
    </p:spTree>
    <p:extLst>
      <p:ext uri="{BB962C8B-B14F-4D97-AF65-F5344CB8AC3E}">
        <p14:creationId xmlns:p14="http://schemas.microsoft.com/office/powerpoint/2010/main" val="123028515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11.0&quot;&gt;&lt;object type=&quot;1&quot; unique_id=&quot;10001&quot;&gt;&lt;object type=&quot;2&quot; unique_id=&quot;10002&quot;&gt;&lt;object type=&quot;3&quot; unique_id=&quot;10003&quot;&gt;&lt;property id=&quot;20148&quot; value=&quot;5&quot;/&gt;&lt;property id=&quot;20300&quot; value=&quot;Slide 1 - &amp;quot;L8179 – Fundamentals of Accelerated Computing with OpenACC&amp;quot;&quot;/&gt;&lt;property id=&quot;20307&quot; value=&quot;849&quot;/&gt;&lt;/object&gt;&lt;object type=&quot;3&quot; unique_id=&quot;10004&quot;&gt;&lt;property id=&quot;20148&quot; value=&quot;5&quot;/&gt;&lt;property id=&quot;20300&quot; value=&quot;Slide 3 - &amp;quot;Module OVERVIEW&amp;quot;&quot;/&gt;&lt;property id=&quot;20307&quot; value=&quot;940&quot;/&gt;&lt;/object&gt;&lt;object type=&quot;3&quot; unique_id=&quot;10005&quot;&gt;&lt;property id=&quot;20148&quot; value=&quot;5&quot;/&gt;&lt;property id=&quot;20300&quot; value=&quot;Slide 4 - &amp;quot;Introduction to parallel programming&amp;quot;&quot;/&gt;&lt;property id=&quot;20307&quot; value=&quot;850&quot;/&gt;&lt;/object&gt;&lt;object type=&quot;3&quot; unique_id=&quot;10006&quot;&gt;&lt;property id=&quot;20148&quot; value=&quot;5&quot;/&gt;&lt;property id=&quot;20300&quot; value=&quot;Slide 5 - &amp;quot;What is parallel programming?&amp;quot;&quot;/&gt;&lt;property id=&quot;20307&quot; value=&quot;960&quot;/&gt;&lt;/object&gt;&lt;object type=&quot;3&quot; unique_id=&quot;10007&quot;&gt;&lt;property id=&quot;20148&quot; value=&quot;5&quot;/&gt;&lt;property id=&quot;20300&quot; value=&quot;Slide 6 - &amp;quot;A real world Case study&amp;quot;&quot;/&gt;&lt;property id=&quot;20307&quot; value=&quot;962&quot;/&gt;&lt;/object&gt;&lt;object type=&quot;3&quot; unique_id=&quot;10016&quot;&gt;&lt;property id=&quot;20148&quot; value=&quot;5&quot;/&gt;&lt;property id=&quot;20300&quot; value=&quot;Slide 7 - &amp;quot;Amdahl’s Law&amp;quot;&quot;/&gt;&lt;property id=&quot;20307&quot; value=&quot;970&quot;/&gt;&lt;/object&gt;&lt;object type=&quot;3&quot; unique_id=&quot;10017&quot;&gt;&lt;property id=&quot;20148&quot; value=&quot;5&quot;/&gt;&lt;property id=&quot;20300&quot; value=&quot;Slide 8 - &amp;quot;Amdahl’s Law&amp;quot;&quot;/&gt;&lt;property id=&quot;20307&quot; value=&quot;971&quot;/&gt;&lt;/object&gt;&lt;object type=&quot;3&quot; unique_id=&quot;10018&quot;&gt;&lt;property id=&quot;20148&quot; value=&quot;5&quot;/&gt;&lt;property id=&quot;20300&quot; value=&quot;Slide 9 - &amp;quot;Applying Amdahl’s Law&amp;quot;&quot;/&gt;&lt;property id=&quot;20307&quot; value=&quot;972&quot;/&gt;&lt;/object&gt;&lt;object type=&quot;3&quot; unique_id=&quot;10019&quot;&gt;&lt;property id=&quot;20148&quot; value=&quot;5&quot;/&gt;&lt;property id=&quot;20300&quot; value=&quot;Slide 11 - &amp;quot;Introduction to Openacc&amp;quot;&quot;/&gt;&lt;property id=&quot;20307&quot; value=&quot;855&quot;/&gt;&lt;/object&gt;&lt;object type=&quot;3&quot; unique_id=&quot;10020&quot;&gt;&lt;property id=&quot;20148&quot; value=&quot;5&quot;/&gt;&lt;property id=&quot;20300&quot; value=&quot;Slide 12&quot;/&gt;&lt;property id=&quot;20307&quot; value=&quot;952&quot;/&gt;&lt;/object&gt;&lt;object type=&quot;3&quot; unique_id=&quot;10021&quot;&gt;&lt;property id=&quot;20148&quot; value=&quot;5&quot;/&gt;&lt;property id=&quot;20300&quot; value=&quot;Slide 13 - &amp;quot;3 Ways to Accelerate Applications&amp;quot;&quot;/&gt;&lt;property id=&quot;20307&quot; value=&quot;936&quot;/&gt;&lt;/object&gt;&lt;object type=&quot;3&quot; unique_id=&quot;10022&quot;&gt;&lt;property id=&quot;20148&quot; value=&quot;5&quot;/&gt;&lt;property id=&quot;20300&quot; value=&quot;Slide 14 - &amp;quot;Openacc portability&amp;quot;&quot;/&gt;&lt;property id=&quot;20307&quot; value=&quot;950&quot;/&gt;&lt;/object&gt;&lt;object type=&quot;3&quot; unique_id=&quot;10023&quot;&gt;&lt;property id=&quot;20148&quot; value=&quot;5&quot;/&gt;&lt;property id=&quot;20300&quot; value=&quot;Slide 15 - &amp;quot;openacc&amp;quot;&quot;/&gt;&lt;property id=&quot;20307&quot; value=&quot;953&quot;/&gt;&lt;/object&gt;&lt;object type=&quot;3&quot; unique_id=&quot;10024&quot;&gt;&lt;property id=&quot;20148&quot; value=&quot;5&quot;/&gt;&lt;property id=&quot;20300&quot; value=&quot;Slide 16 - &amp;quot;openacc&amp;quot;&quot;/&gt;&lt;property id=&quot;20307&quot; value=&quot;954&quot;/&gt;&lt;/object&gt;&lt;object type=&quot;3&quot; unique_id=&quot;10025&quot;&gt;&lt;property id=&quot;20148&quot; value=&quot;5&quot;/&gt;&lt;property id=&quot;20300&quot; value=&quot;Slide 17 - &amp;quot;openacc&amp;quot;&quot;/&gt;&lt;property id=&quot;20307&quot; value=&quot;955&quot;/&gt;&lt;/object&gt;&lt;object type=&quot;3&quot; unique_id=&quot;10026&quot;&gt;&lt;property id=&quot;20148&quot; value=&quot;5&quot;/&gt;&lt;property id=&quot;20300&quot; value=&quot;Slide 18 - &amp;quot;openacc&amp;quot;&quot;/&gt;&lt;property id=&quot;20307&quot; value=&quot;956&quot;/&gt;&lt;/object&gt;&lt;object type=&quot;3&quot; unique_id=&quot;10027&quot;&gt;&lt;property id=&quot;20148&quot; value=&quot;5&quot;/&gt;&lt;property id=&quot;20300&quot; value=&quot;Slide 19 - &amp;quot;openacc&amp;quot;&quot;/&gt;&lt;property id=&quot;20307&quot; value=&quot;957&quot;/&gt;&lt;/object&gt;&lt;object type=&quot;3&quot; unique_id=&quot;10028&quot;&gt;&lt;property id=&quot;20148&quot; value=&quot;5&quot;/&gt;&lt;property id=&quot;20300&quot; value=&quot;Slide 20 - &amp;quot;openacc&amp;quot;&quot;/&gt;&lt;property id=&quot;20307&quot; value=&quot;958&quot;/&gt;&lt;/object&gt;&lt;object type=&quot;3&quot; unique_id=&quot;10029&quot;&gt;&lt;property id=&quot;20148&quot; value=&quot;5&quot;/&gt;&lt;property id=&quot;20300&quot; value=&quot;Slide 21 - &amp;quot;openacc&amp;quot;&quot;/&gt;&lt;property id=&quot;20307&quot; value=&quot;959&quot;/&gt;&lt;/object&gt;&lt;object type=&quot;3&quot; unique_id=&quot;10030&quot;&gt;&lt;property id=&quot;20148&quot; value=&quot;5&quot;/&gt;&lt;property id=&quot;20300&quot; value=&quot;Slide 22 - &amp;quot;Openacc Successes&amp;quot;&quot;/&gt;&lt;property id=&quot;20307&quot; value=&quot;853&quot;/&gt;&lt;/object&gt;&lt;object type=&quot;3&quot; unique_id=&quot;10031&quot;&gt;&lt;property id=&quot;20148&quot; value=&quot;5&quot;/&gt;&lt;property id=&quot;20300&quot; value=&quot;Slide 23 - &amp;quot;OPENACC Resources&amp;quot;&quot;/&gt;&lt;property id=&quot;20307&quot; value=&quot;951&quot;/&gt;&lt;/object&gt;&lt;object type=&quot;3&quot; unique_id=&quot;10032&quot;&gt;&lt;property id=&quot;20148&quot; value=&quot;5&quot;/&gt;&lt;property id=&quot;20300&quot; value=&quot;Slide 24 - &amp;quot;Expressing parallelism with openacc&amp;quot;&quot;/&gt;&lt;property id=&quot;20307&quot; value=&quot;912&quot;/&gt;&lt;/object&gt;&lt;object type=&quot;3&quot; unique_id=&quot;10033&quot;&gt;&lt;property id=&quot;20148&quot; value=&quot;5&quot;/&gt;&lt;property id=&quot;20300&quot; value=&quot;Slide 25 - &amp;quot;Coding with openacc&amp;quot;&quot;/&gt;&lt;property id=&quot;20307&quot; value=&quot;941&quot;/&gt;&lt;/object&gt;&lt;object type=&quot;3&quot; unique_id=&quot;10034&quot;&gt;&lt;property id=&quot;20148&quot; value=&quot;5&quot;/&gt;&lt;property id=&quot;20300&quot; value=&quot;Slide 26 - &amp;quot;Coding with openacc&amp;quot;&quot;/&gt;&lt;property id=&quot;20307&quot; value=&quot;965&quot;/&gt;&lt;/object&gt;&lt;object type=&quot;3&quot; unique_id=&quot;10035&quot;&gt;&lt;property id=&quot;20148&quot; value=&quot;5&quot;/&gt;&lt;property id=&quot;20300&quot; value=&quot;Slide 27 - &amp;quot;Coding with openacc&amp;quot;&quot;/&gt;&lt;property id=&quot;20307&quot; value=&quot;942&quot;/&gt;&lt;/object&gt;&lt;object type=&quot;3&quot; unique_id=&quot;10036&quot;&gt;&lt;property id=&quot;20148&quot; value=&quot;5&quot;/&gt;&lt;property id=&quot;20300&quot; value=&quot;Slide 28 - &amp;quot;Coding with openacc&amp;quot;&quot;/&gt;&lt;property id=&quot;20307&quot; value=&quot;966&quot;/&gt;&lt;/object&gt;&lt;object type=&quot;3&quot; unique_id=&quot;10037&quot;&gt;&lt;property id=&quot;20148&quot; value=&quot;5&quot;/&gt;&lt;property id=&quot;20300&quot; value=&quot;Slide 29 - &amp;quot;Data Dependencies&amp;quot;&quot;/&gt;&lt;property id=&quot;20307&quot; value=&quot;943&quot;/&gt;&lt;/object&gt;&lt;object type=&quot;3&quot; unique_id=&quot;10038&quot;&gt;&lt;property id=&quot;20148&quot; value=&quot;5&quot;/&gt;&lt;property id=&quot;20300&quot; value=&quot;Slide 30 - &amp;quot;Data Dependencies&amp;quot;&quot;/&gt;&lt;property id=&quot;20307&quot; value=&quot;945&quot;/&gt;&lt;/object&gt;&lt;object type=&quot;3&quot; unique_id=&quot;10039&quot;&gt;&lt;property id=&quot;20148&quot; value=&quot;5&quot;/&gt;&lt;property id=&quot;20300&quot; value=&quot;Slide 31 - &amp;quot;Data Dependencies&amp;quot;&quot;/&gt;&lt;property id=&quot;20307&quot; value=&quot;946&quot;/&gt;&lt;/object&gt;&lt;object type=&quot;3&quot; unique_id=&quot;10040&quot;&gt;&lt;property id=&quot;20148&quot; value=&quot;5&quot;/&gt;&lt;property id=&quot;20300&quot; value=&quot;Slide 32 - &amp;quot;Data Dependencies&amp;quot;&quot;/&gt;&lt;property id=&quot;20307&quot; value=&quot;967&quot;/&gt;&lt;/object&gt;&lt;object type=&quot;3&quot; unique_id=&quot;10041&quot;&gt;&lt;property id=&quot;20148&quot; value=&quot;5&quot;/&gt;&lt;property id=&quot;20300&quot; value=&quot;Slide 33 - &amp;quot;Data Dependencies&amp;quot;&quot;/&gt;&lt;property id=&quot;20307&quot; value=&quot;968&quot;/&gt;&lt;/object&gt;&lt;object type=&quot;3&quot; unique_id=&quot;10042&quot;&gt;&lt;property id=&quot;20148&quot; value=&quot;5&quot;/&gt;&lt;property id=&quot;20300&quot; value=&quot;Slide 34 - &amp;quot;Data Dependencies&amp;quot;&quot;/&gt;&lt;property id=&quot;20307&quot; value=&quot;969&quot;/&gt;&lt;/object&gt;&lt;object type=&quot;3&quot; unique_id=&quot;10043&quot;&gt;&lt;property id=&quot;20148&quot; value=&quot;5&quot;/&gt;&lt;property id=&quot;20300&quot; value=&quot;Slide 35 - &amp;quot;Module 1 Review&amp;quot;&quot;/&gt;&lt;property id=&quot;20307&quot; value=&quot;964&quot;/&gt;&lt;/object&gt;&lt;object type=&quot;3&quot; unique_id=&quot;10044&quot;&gt;&lt;property id=&quot;20148&quot; value=&quot;5&quot;/&gt;&lt;property id=&quot;20300&quot; value=&quot;Slide 36 - &amp;quot;Closing Summary&amp;quot;&quot;/&gt;&lt;property id=&quot;20307&quot; value=&quot;933&quot;/&gt;&lt;/object&gt;&lt;object type=&quot;3&quot; unique_id=&quot;10574&quot;&gt;&lt;property id=&quot;20148&quot; value=&quot;5&quot;/&gt;&lt;property id=&quot;20300&quot; value=&quot;Slide 2 - &amp;quot;MODULE ONE: INTRODUCTION&amp;quot;&quot;/&gt;&lt;property id=&quot;20307&quot; value=&quot;973&quot;/&gt;&lt;/object&gt;&lt;object type=&quot;3&quot; unique_id=&quot;12562&quot;&gt;&lt;property id=&quot;20148&quot; value=&quot;5&quot;/&gt;&lt;property id=&quot;20300&quot; value=&quot;Slide 37 - &amp;quot;MODULE two: profiling&amp;quot;&quot;/&gt;&lt;property id=&quot;20307&quot; value=&quot;974&quot;/&gt;&lt;/object&gt;&lt;object type=&quot;3&quot; unique_id=&quot;12563&quot;&gt;&lt;property id=&quot;20148&quot; value=&quot;5&quot;/&gt;&lt;property id=&quot;20300&quot; value=&quot;Slide 38 - &amp;quot;Module OVERVIEW&amp;quot;&quot;/&gt;&lt;property id=&quot;20307&quot; value=&quot;975&quot;/&gt;&lt;/object&gt;&lt;object type=&quot;3&quot; unique_id=&quot;12564&quot;&gt;&lt;property id=&quot;20148&quot; value=&quot;5&quot;/&gt;&lt;property id=&quot;20300&quot; value=&quot;Slide 39 - &amp;quot;Compiling sequential code&amp;quot;&quot;/&gt;&lt;property id=&quot;20307&quot; value=&quot;976&quot;/&gt;&lt;/object&gt;&lt;object type=&quot;3&quot; unique_id=&quot;12565&quot;&gt;&lt;property id=&quot;20148&quot; value=&quot;5&quot;/&gt;&lt;property id=&quot;20300&quot; value=&quot;Slide 40 - &amp;quot;PGI Compiler Basics&amp;quot;&quot;/&gt;&lt;property id=&quot;20307&quot; value=&quot;977&quot;/&gt;&lt;/object&gt;&lt;object type=&quot;3&quot; unique_id=&quot;12566&quot;&gt;&lt;property id=&quot;20148&quot; value=&quot;5&quot;/&gt;&lt;property id=&quot;20300&quot; value=&quot;Slide 41 - &amp;quot;PGI Compiler Basics&amp;quot;&quot;/&gt;&lt;property id=&quot;20307&quot; value=&quot;978&quot;/&gt;&lt;/object&gt;&lt;object type=&quot;3&quot; unique_id=&quot;12567&quot;&gt;&lt;property id=&quot;20148&quot; value=&quot;5&quot;/&gt;&lt;property id=&quot;20300&quot; value=&quot;Slide 42 - &amp;quot;GCC Compiler Basics&amp;quot;&quot;/&gt;&lt;property id=&quot;20307&quot; value=&quot;979&quot;/&gt;&lt;/object&gt;&lt;object type=&quot;3&quot; unique_id=&quot;12568&quot;&gt;&lt;property id=&quot;20148&quot; value=&quot;5&quot;/&gt;&lt;property id=&quot;20300&quot; value=&quot;Slide 43 - &amp;quot;GCC Compiler Basics&amp;quot;&quot;/&gt;&lt;property id=&quot;20307&quot; value=&quot;980&quot;/&gt;&lt;/object&gt;&lt;object type=&quot;3&quot; unique_id=&quot;12569&quot;&gt;&lt;property id=&quot;20148&quot; value=&quot;5&quot;/&gt;&lt;property id=&quot;20300&quot; value=&quot;Slide 44 - &amp;quot;Profiling sequential code&amp;quot;&quot;/&gt;&lt;property id=&quot;20307&quot; value=&quot;981&quot;/&gt;&lt;/object&gt;&lt;object type=&quot;3&quot; unique_id=&quot;12570&quot;&gt;&lt;property id=&quot;20148&quot; value=&quot;5&quot;/&gt;&lt;property id=&quot;20300&quot; value=&quot;Slide 45 - &amp;quot;Openacc development CYCLE&amp;quot;&quot;/&gt;&lt;property id=&quot;20307&quot; value=&quot;982&quot;/&gt;&lt;/object&gt;&lt;object type=&quot;3&quot; unique_id=&quot;12571&quot;&gt;&lt;property id=&quot;20148&quot; value=&quot;5&quot;/&gt;&lt;property id=&quot;20300&quot; value=&quot;Slide 46 - &amp;quot;Profiling sequential code&amp;quot;&quot;/&gt;&lt;property id=&quot;20307&quot; value=&quot;983&quot;/&gt;&lt;/object&gt;&lt;object type=&quot;3&quot; unique_id=&quot;12572&quot;&gt;&lt;property id=&quot;20148&quot; value=&quot;5&quot;/&gt;&lt;property id=&quot;20300&quot; value=&quot;Slide 47 - &amp;quot;Profiling sequential code&amp;quot;&quot;/&gt;&lt;property id=&quot;20307&quot; value=&quot;984&quot;/&gt;&lt;/object&gt;&lt;object type=&quot;3&quot; unique_id=&quot;12573&quot;&gt;&lt;property id=&quot;20148&quot; value=&quot;5&quot;/&gt;&lt;property id=&quot;20300&quot; value=&quot;Slide 48 - &amp;quot;Profiling sequential code&amp;quot;&quot;/&gt;&lt;property id=&quot;20307&quot; value=&quot;985&quot;/&gt;&lt;/object&gt;&lt;object type=&quot;3&quot; unique_id=&quot;12574&quot;&gt;&lt;property id=&quot;20148&quot; value=&quot;5&quot;/&gt;&lt;property id=&quot;20300&quot; value=&quot;Slide 49 - &amp;quot;Profiling sequential code&amp;quot;&quot;/&gt;&lt;property id=&quot;20307&quot; value=&quot;986&quot;/&gt;&lt;/object&gt;&lt;object type=&quot;3&quot; unique_id=&quot;12575&quot;&gt;&lt;property id=&quot;20148&quot; value=&quot;5&quot;/&gt;&lt;property id=&quot;20300&quot; value=&quot;Slide 50 - &amp;quot;Profiling sequential code&amp;quot;&quot;/&gt;&lt;property id=&quot;20307&quot; value=&quot;987&quot;/&gt;&lt;/object&gt;&lt;object type=&quot;3&quot; unique_id=&quot;12576&quot;&gt;&lt;property id=&quot;20148&quot; value=&quot;5&quot;/&gt;&lt;property id=&quot;20300&quot; value=&quot;Slide 51 - &amp;quot;Profiling sequential code&amp;quot;&quot;/&gt;&lt;property id=&quot;20307&quot; value=&quot;988&quot;/&gt;&lt;/object&gt;&lt;object type=&quot;3&quot; unique_id=&quot;12577&quot;&gt;&lt;property id=&quot;20148&quot; value=&quot;5&quot;/&gt;&lt;property id=&quot;20300&quot; value=&quot;Slide 52 - &amp;quot;Profiling sequential code&amp;quot;&quot;/&gt;&lt;property id=&quot;20307&quot; value=&quot;989&quot;/&gt;&lt;/object&gt;&lt;object type=&quot;3&quot; unique_id=&quot;12578&quot;&gt;&lt;property id=&quot;20148&quot; value=&quot;5&quot;/&gt;&lt;property id=&quot;20300&quot; value=&quot;Slide 53 - &amp;quot;Profiling sequential code&amp;quot;&quot;/&gt;&lt;property id=&quot;20307&quot; value=&quot;990&quot;/&gt;&lt;/object&gt;&lt;object type=&quot;3&quot; unique_id=&quot;12579&quot;&gt;&lt;property id=&quot;20148&quot; value=&quot;5&quot;/&gt;&lt;property id=&quot;20300&quot; value=&quot;Slide 54 - &amp;quot;Profiling sequential code&amp;quot;&quot;/&gt;&lt;property id=&quot;20307&quot; value=&quot;991&quot;/&gt;&lt;/object&gt;&lt;object type=&quot;3&quot; unique_id=&quot;12580&quot;&gt;&lt;property id=&quot;20148&quot; value=&quot;5&quot;/&gt;&lt;property id=&quot;20300&quot; value=&quot;Slide 55 - &amp;quot;profiling multicore code&amp;quot;&quot;/&gt;&lt;property id=&quot;20307&quot; value=&quot;992&quot;/&gt;&lt;/object&gt;&lt;object type=&quot;3&quot; unique_id=&quot;12581&quot;&gt;&lt;property id=&quot;20148&quot; value=&quot;5&quot;/&gt;&lt;property id=&quot;20300&quot; value=&quot;Slide 56 - &amp;quot;Profiling multicore code&amp;quot;&quot;/&gt;&lt;property id=&quot;20307&quot; value=&quot;993&quot;/&gt;&lt;/object&gt;&lt;object type=&quot;3&quot; unique_id=&quot;12582&quot;&gt;&lt;property id=&quot;20148&quot; value=&quot;5&quot;/&gt;&lt;property id=&quot;20300&quot; value=&quot;Slide 57 - &amp;quot;Profiling multicore code&amp;quot;&quot;/&gt;&lt;property id=&quot;20307&quot; value=&quot;994&quot;/&gt;&lt;/object&gt;&lt;object type=&quot;3&quot; unique_id=&quot;12583&quot;&gt;&lt;property id=&quot;20148&quot; value=&quot;5&quot;/&gt;&lt;property id=&quot;20300&quot; value=&quot;Slide 58 - &amp;quot;Profiling multicore code&amp;quot;&quot;/&gt;&lt;property id=&quot;20307&quot; value=&quot;995&quot;/&gt;&lt;/object&gt;&lt;object type=&quot;3&quot; unique_id=&quot;12584&quot;&gt;&lt;property id=&quot;20148&quot; value=&quot;5&quot;/&gt;&lt;property id=&quot;20300&quot; value=&quot;Slide 59 - &amp;quot;Profiling multicore code&amp;quot;&quot;/&gt;&lt;property id=&quot;20307&quot; value=&quot;996&quot;/&gt;&lt;/object&gt;&lt;object type=&quot;3&quot; unique_id=&quot;12585&quot;&gt;&lt;property id=&quot;20148&quot; value=&quot;5&quot;/&gt;&lt;property id=&quot;20300&quot; value=&quot;Slide 60 - &amp;quot;Profiling multicore code&amp;quot;&quot;/&gt;&lt;property id=&quot;20307&quot; value=&quot;997&quot;/&gt;&lt;/object&gt;&lt;object type=&quot;3&quot; unique_id=&quot;12586&quot;&gt;&lt;property id=&quot;20148&quot; value=&quot;5&quot;/&gt;&lt;property id=&quot;20300&quot; value=&quot;Slide 61 - &amp;quot;Profiling multicore code&amp;quot;&quot;/&gt;&lt;property id=&quot;20307&quot; value=&quot;998&quot;/&gt;&lt;/object&gt;&lt;object type=&quot;3&quot; unique_id=&quot;12587&quot;&gt;&lt;property id=&quot;20148&quot; value=&quot;5&quot;/&gt;&lt;property id=&quot;20300&quot; value=&quot;Slide 62 - &amp;quot;Profiling multicore code&amp;quot;&quot;/&gt;&lt;property id=&quot;20307&quot; value=&quot;999&quot;/&gt;&lt;/object&gt;&lt;object type=&quot;3&quot; unique_id=&quot;12588&quot;&gt;&lt;property id=&quot;20148&quot; value=&quot;5&quot;/&gt;&lt;property id=&quot;20300&quot; value=&quot;Slide 63 - &amp;quot;Profiling multicore code&amp;quot;&quot;/&gt;&lt;property id=&quot;20307&quot; value=&quot;1000&quot;/&gt;&lt;/object&gt;&lt;object type=&quot;3&quot; unique_id=&quot;12589&quot;&gt;&lt;property id=&quot;20148&quot; value=&quot;5&quot;/&gt;&lt;property id=&quot;20300&quot; value=&quot;Slide 64 - &amp;quot;Profiling multicore code&amp;quot;&quot;/&gt;&lt;property id=&quot;20307&quot; value=&quot;1001&quot;/&gt;&lt;/object&gt;&lt;object type=&quot;3&quot; unique_id=&quot;12590&quot;&gt;&lt;property id=&quot;20148&quot; value=&quot;5&quot;/&gt;&lt;property id=&quot;20300&quot; value=&quot;Slide 65 - &amp;quot;Profiling multicore code&amp;quot;&quot;/&gt;&lt;property id=&quot;20307&quot; value=&quot;1002&quot;/&gt;&lt;/object&gt;&lt;object type=&quot;3&quot; unique_id=&quot;12591&quot;&gt;&lt;property id=&quot;20148&quot; value=&quot;5&quot;/&gt;&lt;property id=&quot;20300&quot; value=&quot;Slide 66 - &amp;quot;Lab code&amp;quot;&quot;/&gt;&lt;property id=&quot;20307&quot; value=&quot;1003&quot;/&gt;&lt;/object&gt;&lt;object type=&quot;3&quot; unique_id=&quot;12592&quot;&gt;&lt;property id=&quot;20148&quot; value=&quot;5&quot;/&gt;&lt;property id=&quot;20300&quot; value=&quot;Slide 67 - &amp;quot;Laplace heat transfer&amp;quot;&quot;/&gt;&lt;property id=&quot;20307&quot; value=&quot;1004&quot;/&gt;&lt;/object&gt;&lt;object type=&quot;3&quot; unique_id=&quot;12593&quot;&gt;&lt;property id=&quot;20148&quot; value=&quot;5&quot;/&gt;&lt;property id=&quot;20300&quot; value=&quot;Slide 68 - &amp;quot;Laplace heat transfer&amp;quot;&quot;/&gt;&lt;property id=&quot;20307&quot; value=&quot;1005&quot;/&gt;&lt;/object&gt;&lt;object type=&quot;3&quot; unique_id=&quot;12594&quot;&gt;&lt;property id=&quot;20148&quot; value=&quot;5&quot;/&gt;&lt;property id=&quot;20300&quot; value=&quot;Slide 69 - &amp;quot;Laplace heat transfer&amp;quot;&quot;/&gt;&lt;property id=&quot;20307&quot; value=&quot;1006&quot;/&gt;&lt;/object&gt;&lt;object type=&quot;3&quot; unique_id=&quot;12595&quot;&gt;&lt;property id=&quot;20148&quot; value=&quot;5&quot;/&gt;&lt;property id=&quot;20300&quot; value=&quot;Slide 70 - &amp;quot;Laplace heat transfer&amp;quot;&quot;/&gt;&lt;property id=&quot;20307&quot; value=&quot;1007&quot;/&gt;&lt;/object&gt;&lt;object type=&quot;3&quot; unique_id=&quot;12596&quot;&gt;&lt;property id=&quot;20148&quot; value=&quot;5&quot;/&gt;&lt;property id=&quot;20300&quot; value=&quot;Slide 71 - &amp;quot;KEY concepts&amp;quot;&quot;/&gt;&lt;property id=&quot;20307&quot; value=&quot;1008&quot;/&gt;&lt;/object&gt;&lt;object type=&quot;3&quot; unique_id=&quot;12597&quot;&gt;&lt;property id=&quot;20148&quot; value=&quot;5&quot;/&gt;&lt;property id=&quot;20300&quot; value=&quot;Slide 72 - &amp;quot;Lab Goals&amp;quot;&quot;/&gt;&lt;property id=&quot;20307&quot; value=&quot;1009&quot;/&gt;&lt;/object&gt;&lt;object type=&quot;3&quot; unique_id=&quot;15840&quot;&gt;&lt;property id=&quot;20148&quot; value=&quot;5&quot;/&gt;&lt;property id=&quot;20300&quot; value=&quot;Slide 73 - &amp;quot;MODULE three: openacc directives&amp;quot;&quot;/&gt;&lt;property id=&quot;20307&quot; value=&quot;1010&quot;/&gt;&lt;/object&gt;&lt;object type=&quot;3&quot; unique_id=&quot;15841&quot;&gt;&lt;property id=&quot;20148&quot; value=&quot;5&quot;/&gt;&lt;property id=&quot;20300&quot; value=&quot;Slide 74 - &amp;quot;MODULE OVERVIEW&amp;quot;&quot;/&gt;&lt;property id=&quot;20307&quot; value=&quot;1011&quot;/&gt;&lt;/object&gt;&lt;object type=&quot;3&quot; unique_id=&quot;15842&quot;&gt;&lt;property id=&quot;20148&quot; value=&quot;5&quot;/&gt;&lt;property id=&quot;20300&quot; value=&quot;Slide 75 - &amp;quot;Openacc syntax&amp;quot;&quot;/&gt;&lt;property id=&quot;20307&quot; value=&quot;1012&quot;/&gt;&lt;/object&gt;&lt;object type=&quot;3&quot; unique_id=&quot;15843&quot;&gt;&lt;property id=&quot;20148&quot; value=&quot;5&quot;/&gt;&lt;property id=&quot;20300&quot; value=&quot;Slide 76 - &amp;quot;Openacc syntax&amp;quot;&quot;/&gt;&lt;property id=&quot;20307&quot; value=&quot;1013&quot;/&gt;&lt;/object&gt;&lt;object type=&quot;3&quot; unique_id=&quot;15844&quot;&gt;&lt;property id=&quot;20148&quot; value=&quot;5&quot;/&gt;&lt;property id=&quot;20300&quot; value=&quot;Slide 77 - &amp;quot;Openacc parallel directive&amp;quot;&quot;/&gt;&lt;property id=&quot;20307&quot; value=&quot;1014&quot;/&gt;&lt;/object&gt;&lt;object type=&quot;3&quot; unique_id=&quot;15845&quot;&gt;&lt;property id=&quot;20148&quot; value=&quot;5&quot;/&gt;&lt;property id=&quot;20300&quot; value=&quot;Slide 78 - &amp;quot;Openacc parallel directive&amp;quot;&quot;/&gt;&lt;property id=&quot;20307&quot; value=&quot;1015&quot;/&gt;&lt;/object&gt;&lt;object type=&quot;3&quot; unique_id=&quot;15846&quot;&gt;&lt;property id=&quot;20148&quot; value=&quot;5&quot;/&gt;&lt;property id=&quot;20300&quot; value=&quot;Slide 79 - &amp;quot;Openacc parallel directive&amp;quot;&quot;/&gt;&lt;property id=&quot;20307&quot; value=&quot;1016&quot;/&gt;&lt;/object&gt;&lt;object type=&quot;3&quot; unique_id=&quot;15847&quot;&gt;&lt;property id=&quot;20148&quot; value=&quot;5&quot;/&gt;&lt;property id=&quot;20300&quot; value=&quot;Slide 80 - &amp;quot;Openacc parallel directive&amp;quot;&quot;/&gt;&lt;property id=&quot;20307&quot; value=&quot;1017&quot;/&gt;&lt;/object&gt;&lt;object type=&quot;3&quot; unique_id=&quot;15848&quot;&gt;&lt;property id=&quot;20148&quot; value=&quot;5&quot;/&gt;&lt;property id=&quot;20300&quot; value=&quot;Slide 81 - &amp;quot;Openacc parallel directive&amp;quot;&quot;/&gt;&lt;property id=&quot;20307&quot; value=&quot;1018&quot;/&gt;&lt;/object&gt;&lt;object type=&quot;3&quot; unique_id=&quot;15849&quot;&gt;&lt;property id=&quot;20148&quot; value=&quot;5&quot;/&gt;&lt;property id=&quot;20300&quot; value=&quot;Slide 82 - &amp;quot;Openacc parallel directive&amp;quot;&quot;/&gt;&lt;property id=&quot;20307&quot; value=&quot;1019&quot;/&gt;&lt;/object&gt;&lt;object type=&quot;3&quot; unique_id=&quot;15850&quot;&gt;&lt;property id=&quot;20148&quot; value=&quot;5&quot;/&gt;&lt;property id=&quot;20300&quot; value=&quot;Slide 83 - &amp;quot;Openacc parallel directive&amp;quot;&quot;/&gt;&lt;property id=&quot;20307&quot; value=&quot;1020&quot;/&gt;&lt;/object&gt;&lt;object type=&quot;3&quot; unique_id=&quot;15851&quot;&gt;&lt;property id=&quot;20148&quot; value=&quot;5&quot;/&gt;&lt;property id=&quot;20300&quot; value=&quot;Slide 84 - &amp;quot;Openacc parallel directive&amp;quot;&quot;/&gt;&lt;property id=&quot;20307&quot; value=&quot;1021&quot;/&gt;&lt;/object&gt;&lt;object type=&quot;3&quot; unique_id=&quot;15852&quot;&gt;&lt;property id=&quot;20148&quot; value=&quot;5&quot;/&gt;&lt;property id=&quot;20300&quot; value=&quot;Slide 85 - &amp;quot;Openacc parallel directive&amp;quot;&quot;/&gt;&lt;property id=&quot;20307&quot; value=&quot;1022&quot;/&gt;&lt;/object&gt;&lt;object type=&quot;3&quot; unique_id=&quot;15853&quot;&gt;&lt;property id=&quot;20148&quot; value=&quot;5&quot;/&gt;&lt;property id=&quot;20300&quot; value=&quot;Slide 86 - &amp;quot;Openacc parallel directive&amp;quot;&quot;/&gt;&lt;property id=&quot;20307&quot; value=&quot;1023&quot;/&gt;&lt;/object&gt;&lt;object type=&quot;3&quot; unique_id=&quot;15854&quot;&gt;&lt;property id=&quot;20148&quot; value=&quot;5&quot;/&gt;&lt;property id=&quot;20300&quot; value=&quot;Slide 87 - &amp;quot;Openacc parallel directive&amp;quot;&quot;/&gt;&lt;property id=&quot;20307&quot; value=&quot;1024&quot;/&gt;&lt;/object&gt;&lt;object type=&quot;3&quot; unique_id=&quot;15855&quot;&gt;&lt;property id=&quot;20148&quot; value=&quot;5&quot;/&gt;&lt;property id=&quot;20300&quot; value=&quot;Slide 88 - &amp;quot;Openacc parallel directive&amp;quot;&quot;/&gt;&lt;property id=&quot;20307&quot; value=&quot;1025&quot;/&gt;&lt;/object&gt;&lt;object type=&quot;3&quot; unique_id=&quot;15856&quot;&gt;&lt;property id=&quot;20148&quot; value=&quot;5&quot;/&gt;&lt;property id=&quot;20300&quot; value=&quot;Slide 89 - &amp;quot;Openacc parallel directive&amp;quot;&quot;/&gt;&lt;property id=&quot;20307&quot; value=&quot;1026&quot;/&gt;&lt;/object&gt;&lt;object type=&quot;3&quot; unique_id=&quot;15857&quot;&gt;&lt;property id=&quot;20148&quot; value=&quot;5&quot;/&gt;&lt;property id=&quot;20300&quot; value=&quot;Slide 90 - &amp;quot;Openacc parallel directive&amp;quot;&quot;/&gt;&lt;property id=&quot;20307&quot; value=&quot;1027&quot;/&gt;&lt;/object&gt;&lt;object type=&quot;3&quot; unique_id=&quot;15858&quot;&gt;&lt;property id=&quot;20148&quot; value=&quot;5&quot;/&gt;&lt;property id=&quot;20300&quot; value=&quot;Slide 91 - &amp;quot;Openacc kernels directive&amp;quot;&quot;/&gt;&lt;property id=&quot;20307&quot; value=&quot;1028&quot;/&gt;&lt;/object&gt;&lt;object type=&quot;3&quot; unique_id=&quot;15859&quot;&gt;&lt;property id=&quot;20148&quot; value=&quot;5&quot;/&gt;&lt;property id=&quot;20300&quot; value=&quot;Slide 92 - &amp;quot;Openacc kernels directive&amp;quot;&quot;/&gt;&lt;property id=&quot;20307&quot; value=&quot;1029&quot;/&gt;&lt;/object&gt;&lt;object type=&quot;3&quot; unique_id=&quot;15860&quot;&gt;&lt;property id=&quot;20148&quot; value=&quot;5&quot;/&gt;&lt;property id=&quot;20300&quot; value=&quot;Slide 93 - &amp;quot;Openacc kernels directive&amp;quot;&quot;/&gt;&lt;property id=&quot;20307&quot; value=&quot;1030&quot;/&gt;&lt;/object&gt;&lt;object type=&quot;3&quot; unique_id=&quot;15861&quot;&gt;&lt;property id=&quot;20148&quot; value=&quot;5&quot;/&gt;&lt;property id=&quot;20300&quot; value=&quot;Slide 94 - &amp;quot;Openacc kernels directive&amp;quot;&quot;/&gt;&lt;property id=&quot;20307&quot; value=&quot;1031&quot;/&gt;&lt;/object&gt;&lt;object type=&quot;3&quot; unique_id=&quot;15862&quot;&gt;&lt;property id=&quot;20148&quot; value=&quot;5&quot;/&gt;&lt;property id=&quot;20300&quot; value=&quot;Slide 95 - &amp;quot;Expressing parallelism&amp;quot;&quot;/&gt;&lt;property id=&quot;20307&quot; value=&quot;1032&quot;/&gt;&lt;/object&gt;&lt;object type=&quot;3&quot; unique_id=&quot;15863&quot;&gt;&lt;property id=&quot;20148&quot; value=&quot;5&quot;/&gt;&lt;property id=&quot;20300&quot; value=&quot;Slide 96 - &amp;quot;Expressing parallelism&amp;quot;&quot;/&gt;&lt;property id=&quot;20307&quot; value=&quot;1033&quot;/&gt;&lt;/object&gt;&lt;object type=&quot;3&quot; unique_id=&quot;15864&quot;&gt;&lt;property id=&quot;20148&quot; value=&quot;5&quot;/&gt;&lt;property id=&quot;20300&quot; value=&quot;Slide 97 - &amp;quot;Openacc kernels directive&amp;quot;&quot;/&gt;&lt;property id=&quot;20307&quot; value=&quot;1034&quot;/&gt;&lt;/object&gt;&lt;object type=&quot;3&quot; unique_id=&quot;15865&quot;&gt;&lt;property id=&quot;20148&quot; value=&quot;5&quot;/&gt;&lt;property id=&quot;20300&quot; value=&quot;Slide 98 - &amp;quot;Kernels vs parallel&amp;quot;&quot;/&gt;&lt;property id=&quot;20307&quot; value=&quot;1035&quot;/&gt;&lt;/object&gt;&lt;object type=&quot;3&quot; unique_id=&quot;15866&quot;&gt;&lt;property id=&quot;20148&quot; value=&quot;5&quot;/&gt;&lt;property id=&quot;20300&quot; value=&quot;Slide 99 - &amp;quot;Openacc loop directive&amp;quot;&quot;/&gt;&lt;property id=&quot;20307&quot; value=&quot;1036&quot;/&gt;&lt;/object&gt;&lt;object type=&quot;3&quot; unique_id=&quot;15867&quot;&gt;&lt;property id=&quot;20148&quot; value=&quot;5&quot;/&gt;&lt;property id=&quot;20300&quot; value=&quot;Slide 100 - &amp;quot;Openacc loop directive&amp;quot;&quot;/&gt;&lt;property id=&quot;20307&quot; value=&quot;1037&quot;/&gt;&lt;/object&gt;&lt;object type=&quot;3&quot; unique_id=&quot;15868&quot;&gt;&lt;property id=&quot;20148&quot; value=&quot;5&quot;/&gt;&lt;property id=&quot;20300&quot; value=&quot;Slide 101 - &amp;quot;Openacc loop directive&amp;quot;&quot;/&gt;&lt;property id=&quot;20307&quot; value=&quot;1038&quot;/&gt;&lt;/object&gt;&lt;object type=&quot;3&quot; unique_id=&quot;15869&quot;&gt;&lt;property id=&quot;20148&quot; value=&quot;5&quot;/&gt;&lt;property id=&quot;20300&quot; value=&quot;Slide 102 - &amp;quot;Openacc loop directive&amp;quot;&quot;/&gt;&lt;property id=&quot;20307&quot; value=&quot;1039&quot;/&gt;&lt;/object&gt;&lt;object type=&quot;3&quot; unique_id=&quot;15870&quot;&gt;&lt;property id=&quot;20148&quot; value=&quot;5&quot;/&gt;&lt;property id=&quot;20300&quot; value=&quot;Slide 103 - &amp;quot;Openacc loop directive&amp;quot;&quot;/&gt;&lt;property id=&quot;20307&quot; value=&quot;1040&quot;/&gt;&lt;/object&gt;&lt;object type=&quot;3&quot; unique_id=&quot;15871&quot;&gt;&lt;property id=&quot;20148&quot; value=&quot;5&quot;/&gt;&lt;property id=&quot;20300&quot; value=&quot;Slide 104 - &amp;quot;Compiling parallel code&amp;quot;&quot;/&gt;&lt;property id=&quot;20307&quot; value=&quot;1041&quot;/&gt;&lt;/object&gt;&lt;object type=&quot;3&quot; unique_id=&quot;15872&quot;&gt;&lt;property id=&quot;20148&quot; value=&quot;5&quot;/&gt;&lt;property id=&quot;20300&quot; value=&quot;Slide 105 - &amp;quot;Compiling parallel code (PGI)&amp;quot;&quot;/&gt;&lt;property id=&quot;20307&quot; value=&quot;1042&quot;/&gt;&lt;/object&gt;&lt;object type=&quot;3&quot; unique_id=&quot;15873&quot;&gt;&lt;property id=&quot;20148&quot; value=&quot;5&quot;/&gt;&lt;property id=&quot;20300&quot; value=&quot;Slide 106 - &amp;quot;Compiling parallel code (PGI)&amp;quot;&quot;/&gt;&lt;property id=&quot;20307&quot; value=&quot;1043&quot;/&gt;&lt;/object&gt;&lt;object type=&quot;3&quot; unique_id=&quot;15874&quot;&gt;&lt;property id=&quot;20148&quot; value=&quot;5&quot;/&gt;&lt;property id=&quot;20300&quot; value=&quot;Slide 107 - &amp;quot;Compiling parallel code (PGI)&amp;quot;&quot;/&gt;&lt;property id=&quot;20307&quot; value=&quot;1044&quot;/&gt;&lt;/object&gt;&lt;object type=&quot;3&quot; unique_id=&quot;15875&quot;&gt;&lt;property id=&quot;20148&quot; value=&quot;5&quot;/&gt;&lt;property id=&quot;20300&quot; value=&quot;Slide 108 - &amp;quot;Compiling parallel code (PGI)&amp;quot;&quot;/&gt;&lt;property id=&quot;20307&quot; value=&quot;1045&quot;/&gt;&lt;/object&gt;&lt;object type=&quot;3&quot; unique_id=&quot;15876&quot;&gt;&lt;property id=&quot;20148&quot; value=&quot;5&quot;/&gt;&lt;property id=&quot;20300&quot; value=&quot;Slide 109 - &amp;quot;KEY concepts&amp;quot;&quot;/&gt;&lt;property id=&quot;20307&quot; value=&quot;1046&quot;/&gt;&lt;/object&gt;&lt;object type=&quot;3&quot; unique_id=&quot;21423&quot;&gt;&lt;property id=&quot;20148&quot; value=&quot;5&quot;/&gt;&lt;property id=&quot;20300&quot; value=&quot;Slide 110 - &amp;quot;MODULE four: gpu programming&amp;quot;&quot;/&gt;&lt;property id=&quot;20307&quot; value=&quot;1047&quot;/&gt;&lt;/object&gt;&lt;object type=&quot;3&quot; unique_id=&quot;21424&quot;&gt;&lt;property id=&quot;20148&quot; value=&quot;5&quot;/&gt;&lt;property id=&quot;20300&quot; value=&quot;Slide 111 - &amp;quot;MODULE OVERVIEW&amp;quot;&quot;/&gt;&lt;property id=&quot;20307&quot; value=&quot;1048&quot;/&gt;&lt;/object&gt;&lt;object type=&quot;3&quot; unique_id=&quot;21425&quot;&gt;&lt;property id=&quot;20148&quot; value=&quot;5&quot;/&gt;&lt;property id=&quot;20300&quot; value=&quot;Slide 112 - &amp;quot;CPU vs gpu&amp;quot;&quot;/&gt;&lt;property id=&quot;20307&quot; value=&quot;1049&quot;/&gt;&lt;/object&gt;&lt;object type=&quot;3&quot; unique_id=&quot;21426&quot;&gt;&lt;property id=&quot;20148&quot; value=&quot;5&quot;/&gt;&lt;property id=&quot;20300&quot; value=&quot;Slide 113 - &amp;quot;CPU vs gpu&amp;quot;&quot;/&gt;&lt;property id=&quot;20307&quot; value=&quot;1050&quot;/&gt;&lt;/object&gt;&lt;object type=&quot;3&quot; unique_id=&quot;21427&quot;&gt;&lt;property id=&quot;20148&quot; value=&quot;5&quot;/&gt;&lt;property id=&quot;20300&quot; value=&quot;Slide 114 - &amp;quot;CPU + GPU Workflow&amp;quot;&quot;/&gt;&lt;property id=&quot;20307&quot; value=&quot;1051&quot;/&gt;&lt;/object&gt;&lt;object type=&quot;3&quot; unique_id=&quot;21428&quot;&gt;&lt;property id=&quot;20148&quot; value=&quot;5&quot;/&gt;&lt;property id=&quot;20300&quot; value=&quot;Slide 115 - &amp;quot;GPU PROGRAMMING IN OPENACC&amp;quot;&quot;/&gt;&lt;property id=&quot;20307&quot; value=&quot;1052&quot;/&gt;&lt;/object&gt;&lt;object type=&quot;3&quot; unique_id=&quot;21429&quot;&gt;&lt;property id=&quot;20148&quot; value=&quot;5&quot;/&gt;&lt;property id=&quot;20300&quot; value=&quot;Slide 116 - &amp;quot;CPU + GPU&amp;quot;&quot;/&gt;&lt;property id=&quot;20307&quot; value=&quot;1053&quot;/&gt;&lt;/object&gt;&lt;object type=&quot;3&quot; unique_id=&quot;21430&quot;&gt;&lt;property id=&quot;20148&quot; value=&quot;5&quot;/&gt;&lt;property id=&quot;20300&quot; value=&quot;Slide 117 - &amp;quot;Basic data management&amp;quot;&quot;/&gt;&lt;property id=&quot;20307&quot; value=&quot;1054&quot;/&gt;&lt;/object&gt;&lt;object type=&quot;3&quot; unique_id=&quot;21431&quot;&gt;&lt;property id=&quot;20148&quot; value=&quot;5&quot;/&gt;&lt;property id=&quot;20300&quot; value=&quot;Slide 118 - &amp;quot;Basic data management&amp;quot;&quot;/&gt;&lt;property id=&quot;20307&quot; value=&quot;1055&quot;/&gt;&lt;/object&gt;&lt;object type=&quot;3&quot; unique_id=&quot;21432&quot;&gt;&lt;property id=&quot;20148&quot; value=&quot;5&quot;/&gt;&lt;property id=&quot;20300&quot; value=&quot;Slide 119 - &amp;quot;Basic data management&amp;quot;&quot;/&gt;&lt;property id=&quot;20307&quot; value=&quot;1056&quot;/&gt;&lt;/object&gt;&lt;object type=&quot;3&quot; unique_id=&quot;21433&quot;&gt;&lt;property id=&quot;20148&quot; value=&quot;5&quot;/&gt;&lt;property id=&quot;20300&quot; value=&quot;Slide 120 - &amp;quot;CUDA Managed memory&amp;quot;&quot;/&gt;&lt;property id=&quot;20307&quot; value=&quot;1057&quot;/&gt;&lt;/object&gt;&lt;object type=&quot;3&quot; unique_id=&quot;21434&quot;&gt;&lt;property id=&quot;20148&quot; value=&quot;5&quot;/&gt;&lt;property id=&quot;20300&quot; value=&quot;Slide 121 - &amp;quot;Cuda managed memory&amp;quot;&quot;/&gt;&lt;property id=&quot;20307&quot; value=&quot;1058&quot;/&gt;&lt;/object&gt;&lt;object type=&quot;3&quot; unique_id=&quot;21435&quot;&gt;&lt;property id=&quot;20148&quot; value=&quot;5&quot;/&gt;&lt;property id=&quot;20300&quot; value=&quot;Slide 122 - &amp;quot;CUDA Managed memory&amp;quot;&quot;/&gt;&lt;property id=&quot;20307&quot; value=&quot;1059&quot;/&gt;&lt;/object&gt;&lt;object type=&quot;3&quot; unique_id=&quot;21436&quot;&gt;&lt;property id=&quot;20148&quot; value=&quot;5&quot;/&gt;&lt;property id=&quot;20300&quot; value=&quot;Slide 123 - &amp;quot;Managed memory&amp;quot;&quot;/&gt;&lt;property id=&quot;20307&quot; value=&quot;1060&quot;/&gt;&lt;/object&gt;&lt;object type=&quot;3&quot; unique_id=&quot;21437&quot;&gt;&lt;property id=&quot;20148&quot; value=&quot;5&quot;/&gt;&lt;property id=&quot;20300&quot; value=&quot;Slide 124 - &amp;quot;OpenACC with Managed Memory&amp;quot;&quot;/&gt;&lt;property id=&quot;20307&quot; value=&quot;1061&quot;/&gt;&lt;/object&gt;&lt;object type=&quot;3&quot; unique_id=&quot;21438&quot;&gt;&lt;property id=&quot;20148&quot; value=&quot;5&quot;/&gt;&lt;property id=&quot;20300&quot; value=&quot;Slide 125 - &amp;quot;Introduction to data clauses&amp;quot;&quot;/&gt;&lt;property id=&quot;20307&quot; value=&quot;1062&quot;/&gt;&lt;/object&gt;&lt;object type=&quot;3&quot; unique_id=&quot;21439&quot;&gt;&lt;property id=&quot;20148&quot; value=&quot;5&quot;/&gt;&lt;property id=&quot;20300&quot; value=&quot;Slide 126 - &amp;quot;Basic data management&amp;quot;&quot;/&gt;&lt;property id=&quot;20307&quot; value=&quot;1063&quot;/&gt;&lt;/object&gt;&lt;object type=&quot;3&quot; unique_id=&quot;21440&quot;&gt;&lt;property id=&quot;20148&quot; value=&quot;5&quot;/&gt;&lt;property id=&quot;20300&quot; value=&quot;Slide 127 - &amp;quot;Basic data management&amp;quot;&quot;/&gt;&lt;property id=&quot;20307&quot; value=&quot;1064&quot;/&gt;&lt;/object&gt;&lt;object type=&quot;3&quot; unique_id=&quot;21441&quot;&gt;&lt;property id=&quot;20148&quot; value=&quot;5&quot;/&gt;&lt;property id=&quot;20300&quot; value=&quot;Slide 128 - &amp;quot;Basic data management&amp;quot;&quot;/&gt;&lt;property id=&quot;20307&quot; value=&quot;1065&quot;/&gt;&lt;/object&gt;&lt;object type=&quot;3&quot; unique_id=&quot;21442&quot;&gt;&lt;property id=&quot;20148&quot; value=&quot;5&quot;/&gt;&lt;property id=&quot;20300&quot; value=&quot;Slide 129 - &amp;quot;Basic data management&amp;quot;&quot;/&gt;&lt;property id=&quot;20307&quot; value=&quot;1066&quot;/&gt;&lt;/object&gt;&lt;object type=&quot;3&quot; unique_id=&quot;21443&quot;&gt;&lt;property id=&quot;20148&quot; value=&quot;5&quot;/&gt;&lt;property id=&quot;20300&quot; value=&quot;Slide 130 - &amp;quot;Basic data management&amp;quot;&quot;/&gt;&lt;property id=&quot;20307&quot; value=&quot;1067&quot;/&gt;&lt;/object&gt;&lt;object type=&quot;3&quot; unique_id=&quot;21444&quot;&gt;&lt;property id=&quot;20148&quot; value=&quot;5&quot;/&gt;&lt;property id=&quot;20300&quot; value=&quot;Slide 131 - &amp;quot;Data Clauses&amp;quot;&quot;/&gt;&lt;property id=&quot;20307&quot; value=&quot;1068&quot;/&gt;&lt;/object&gt;&lt;object type=&quot;3&quot; unique_id=&quot;21445&quot;&gt;&lt;property id=&quot;20148&quot; value=&quot;5&quot;/&gt;&lt;property id=&quot;20300&quot; value=&quot;Slide 132 - &amp;quot;Array Shaping&amp;quot;&quot;/&gt;&lt;property id=&quot;20307&quot; value=&quot;1069&quot;/&gt;&lt;/object&gt;&lt;object type=&quot;3&quot; unique_id=&quot;21446&quot;&gt;&lt;property id=&quot;20148&quot; value=&quot;5&quot;/&gt;&lt;property id=&quot;20300&quot; value=&quot;Slide 133 - &amp;quot;Basic data management&amp;quot;&quot;/&gt;&lt;property id=&quot;20307&quot; value=&quot;1070&quot;/&gt;&lt;/object&gt;&lt;object type=&quot;3&quot; unique_id=&quot;21447&quot;&gt;&lt;property id=&quot;20148&quot; value=&quot;5&quot;/&gt;&lt;property id=&quot;20300&quot; value=&quot;Slide 134 - &amp;quot;Profiling gpu code&amp;quot;&quot;/&gt;&lt;property id=&quot;20307&quot; value=&quot;1071&quot;/&gt;&lt;/object&gt;&lt;object type=&quot;3&quot; unique_id=&quot;21448&quot;&gt;&lt;property id=&quot;20148&quot; value=&quot;5&quot;/&gt;&lt;property id=&quot;20300&quot; value=&quot;Slide 135 - &amp;quot;Profiling gpu code (PGI)&amp;quot;&quot;/&gt;&lt;property id=&quot;20307&quot; value=&quot;1072&quot;/&gt;&lt;/object&gt;&lt;object type=&quot;3&quot; unique_id=&quot;21449&quot;&gt;&lt;property id=&quot;20148&quot; value=&quot;5&quot;/&gt;&lt;property id=&quot;20300&quot; value=&quot;Slide 136 - &amp;quot;Profiling gpu code&amp;quot;&quot;/&gt;&lt;property id=&quot;20307&quot; value=&quot;1073&quot;/&gt;&lt;/object&gt;&lt;object type=&quot;3&quot; unique_id=&quot;21450&quot;&gt;&lt;property id=&quot;20148&quot; value=&quot;5&quot;/&gt;&lt;property id=&quot;20300&quot; value=&quot;Slide 137 - &amp;quot;Profiling gpu code&amp;quot;&quot;/&gt;&lt;property id=&quot;20307&quot; value=&quot;1074&quot;/&gt;&lt;/object&gt;&lt;object type=&quot;3&quot; unique_id=&quot;21451&quot;&gt;&lt;property id=&quot;20148&quot; value=&quot;5&quot;/&gt;&lt;property id=&quot;20300&quot; value=&quot;Slide 138 - &amp;quot;Profiling gpu code&amp;quot;&quot;/&gt;&lt;property id=&quot;20307&quot; value=&quot;1075&quot;/&gt;&lt;/object&gt;&lt;object type=&quot;3&quot; unique_id=&quot;21452&quot;&gt;&lt;property id=&quot;20148&quot; value=&quot;5&quot;/&gt;&lt;property id=&quot;20300&quot; value=&quot;Slide 139 - &amp;quot;Profiling gpu code&amp;quot;&quot;/&gt;&lt;property id=&quot;20307&quot; value=&quot;1076&quot;/&gt;&lt;/object&gt;&lt;object type=&quot;3&quot; unique_id=&quot;21453&quot;&gt;&lt;property id=&quot;20148&quot; value=&quot;5&quot;/&gt;&lt;property id=&quot;20300&quot; value=&quot;Slide 140 - &amp;quot;Compiling gpu code&amp;quot;&quot;/&gt;&lt;property id=&quot;20307&quot; value=&quot;1077&quot;/&gt;&lt;/object&gt;&lt;object type=&quot;3&quot; unique_id=&quot;21454&quot;&gt;&lt;property id=&quot;20148&quot; value=&quot;5&quot;/&gt;&lt;property id=&quot;20300&quot; value=&quot;Slide 141 - &amp;quot;Compiling gpu code&amp;quot;&quot;/&gt;&lt;property id=&quot;20307&quot; value=&quot;1078&quot;/&gt;&lt;/object&gt;&lt;object type=&quot;3&quot; unique_id=&quot;21455&quot;&gt;&lt;property id=&quot;20148&quot; value=&quot;5&quot;/&gt;&lt;property id=&quot;20300&quot; value=&quot;Slide 142 - &amp;quot;Compiling gpu code&amp;quot;&quot;/&gt;&lt;property id=&quot;20307&quot; value=&quot;1079&quot;/&gt;&lt;/object&gt;&lt;object type=&quot;3&quot; unique_id=&quot;21456&quot;&gt;&lt;property id=&quot;20148&quot; value=&quot;5&quot;/&gt;&lt;property id=&quot;20300&quot; value=&quot;Slide 143 - &amp;quot;Profiling gpu code (PGPROF)&amp;quot;&quot;/&gt;&lt;property id=&quot;20307&quot; value=&quot;1080&quot;/&gt;&lt;/object&gt;&lt;object type=&quot;3&quot; unique_id=&quot;21457&quot;&gt;&lt;property id=&quot;20148&quot; value=&quot;5&quot;/&gt;&lt;property id=&quot;20300&quot; value=&quot;Slide 144 - &amp;quot;Profiling gpu code (PGPROF)&amp;quot;&quot;/&gt;&lt;property id=&quot;20307&quot; value=&quot;1081&quot;/&gt;&lt;/object&gt;&lt;object type=&quot;3&quot; unique_id=&quot;21458&quot;&gt;&lt;property id=&quot;20148&quot; value=&quot;5&quot;/&gt;&lt;property id=&quot;20300&quot; value=&quot;Slide 145 - &amp;quot;Profiling GPU code&amp;quot;&quot;/&gt;&lt;property id=&quot;20307&quot; value=&quot;1082&quot;/&gt;&lt;/object&gt;&lt;object type=&quot;3&quot; unique_id=&quot;21459&quot;&gt;&lt;property id=&quot;20148&quot; value=&quot;5&quot;/&gt;&lt;property id=&quot;20300&quot; value=&quot;Slide 146 - &amp;quot;Profiling GPU code&amp;quot;&quot;/&gt;&lt;property id=&quot;20307&quot; value=&quot;1083&quot;/&gt;&lt;/object&gt;&lt;object type=&quot;3&quot; unique_id=&quot;21460&quot;&gt;&lt;property id=&quot;20148&quot; value=&quot;5&quot;/&gt;&lt;property id=&quot;20300&quot; value=&quot;Slide 147 - &amp;quot;Profiling gpu code&amp;quot;&quot;/&gt;&lt;property id=&quot;20307&quot; value=&quot;1084&quot;/&gt;&lt;/object&gt;&lt;object type=&quot;3&quot; unique_id=&quot;21461&quot;&gt;&lt;property id=&quot;20148&quot; value=&quot;5&quot;/&gt;&lt;property id=&quot;20300&quot; value=&quot;Slide 148 - &amp;quot;Profiling gpu code&amp;quot;&quot;/&gt;&lt;property id=&quot;20307&quot; value=&quot;1085&quot;/&gt;&lt;/object&gt;&lt;object type=&quot;3&quot; unique_id=&quot;21462&quot;&gt;&lt;property id=&quot;20148&quot; value=&quot;5&quot;/&gt;&lt;property id=&quot;20300&quot; value=&quot;Slide 149 - &amp;quot;KEY concepts&amp;quot;&quot;/&gt;&lt;property id=&quot;20307&quot; value=&quot;1086&quot;/&gt;&lt;/object&gt;&lt;object type=&quot;3&quot; unique_id=&quot;29995&quot;&gt;&lt;property id=&quot;20148&quot; value=&quot;5&quot;/&gt;&lt;property id=&quot;20300&quot; value=&quot;Slide 150 - &amp;quot;MODULE five: data management&amp;quot;&quot;/&gt;&lt;property id=&quot;20307&quot; value=&quot;1087&quot;/&gt;&lt;/object&gt;&lt;object type=&quot;3&quot; unique_id=&quot;29996&quot;&gt;&lt;property id=&quot;20148&quot; value=&quot;5&quot;/&gt;&lt;property id=&quot;20300&quot; value=&quot;Slide 151 - &amp;quot;MODULE OVERVIEW&amp;quot;&quot;/&gt;&lt;property id=&quot;20307&quot; value=&quot;1088&quot;/&gt;&lt;/object&gt;&lt;object type=&quot;3&quot; unique_id=&quot;29997&quot;&gt;&lt;property id=&quot;20148&quot; value=&quot;5&quot;/&gt;&lt;property id=&quot;20300&quot; value=&quot;Slide 152 - &amp;quot;Explicit Memory management&amp;quot;&quot;/&gt;&lt;property id=&quot;20307&quot; value=&quot;1089&quot;/&gt;&lt;/object&gt;&lt;object type=&quot;3&quot; unique_id=&quot;29998&quot;&gt;&lt;property id=&quot;20148&quot; value=&quot;5&quot;/&gt;&lt;property id=&quot;20300&quot; value=&quot;Slide 153 - &amp;quot;Explicit memory management&amp;quot;&quot;/&gt;&lt;property id=&quot;20307&quot; value=&quot;1090&quot;/&gt;&lt;/object&gt;&lt;object type=&quot;3&quot; unique_id=&quot;29999&quot;&gt;&lt;property id=&quot;20148&quot; value=&quot;5&quot;/&gt;&lt;property id=&quot;20300&quot; value=&quot;Slide 154 - &amp;quot;Explicit memory management&amp;quot;&quot;/&gt;&lt;property id=&quot;20307&quot; value=&quot;1091&quot;/&gt;&lt;/object&gt;&lt;object type=&quot;3&quot; unique_id=&quot;30000&quot;&gt;&lt;property id=&quot;20148&quot; value=&quot;5&quot;/&gt;&lt;property id=&quot;20300&quot; value=&quot;Slide 155 - &amp;quot;Explicit memory management&amp;quot;&quot;/&gt;&lt;property id=&quot;20307&quot; value=&quot;1092&quot;/&gt;&lt;/object&gt;&lt;object type=&quot;3&quot; unique_id=&quot;30001&quot;&gt;&lt;property id=&quot;20148&quot; value=&quot;5&quot;/&gt;&lt;property id=&quot;20300&quot; value=&quot;Slide 156 - &amp;quot;Openacc Data directive&amp;quot;&quot;/&gt;&lt;property id=&quot;20307&quot; value=&quot;1093&quot;/&gt;&lt;/object&gt;&lt;object type=&quot;3&quot; unique_id=&quot;30002&quot;&gt;&lt;property id=&quot;20148&quot; value=&quot;5&quot;/&gt;&lt;property id=&quot;20300&quot; value=&quot;Slide 157 - &amp;quot;Openacc Data directive&amp;quot;&quot;/&gt;&lt;property id=&quot;20307&quot; value=&quot;1094&quot;/&gt;&lt;/object&gt;&lt;object type=&quot;3&quot; unique_id=&quot;30003&quot;&gt;&lt;property id=&quot;20148&quot; value=&quot;5&quot;/&gt;&lt;property id=&quot;20300&quot; value=&quot;Slide 158 - &amp;quot;Data Clauses&amp;quot;&quot;/&gt;&lt;property id=&quot;20307&quot; value=&quot;1095&quot;/&gt;&lt;/object&gt;&lt;object type=&quot;3&quot; unique_id=&quot;30004&quot;&gt;&lt;property id=&quot;20148&quot; value=&quot;5&quot;/&gt;&lt;property id=&quot;20300&quot; value=&quot;Slide 159 - &amp;quot;Structured data Directive&amp;quot;&quot;/&gt;&lt;property id=&quot;20307&quot; value=&quot;1096&quot;/&gt;&lt;/object&gt;&lt;object type=&quot;3&quot; unique_id=&quot;30005&quot;&gt;&lt;property id=&quot;20148&quot; value=&quot;5&quot;/&gt;&lt;property id=&quot;20300&quot; value=&quot;Slide 160 - &amp;quot;Structured data Directive&amp;quot;&quot;/&gt;&lt;property id=&quot;20307&quot; value=&quot;1097&quot;/&gt;&lt;/object&gt;&lt;object type=&quot;3&quot; unique_id=&quot;30006&quot;&gt;&lt;property id=&quot;20148&quot; value=&quot;5&quot;/&gt;&lt;property id=&quot;20300&quot; value=&quot;Slide 161 - &amp;quot;Structured data Directive&amp;quot;&quot;/&gt;&lt;property id=&quot;20307&quot; value=&quot;1098&quot;/&gt;&lt;/object&gt;&lt;object type=&quot;3&quot; unique_id=&quot;30007&quot;&gt;&lt;property id=&quot;20148&quot; value=&quot;5&quot;/&gt;&lt;property id=&quot;20300&quot; value=&quot;Slide 162 - &amp;quot;Structured data Directive&amp;quot;&quot;/&gt;&lt;property id=&quot;20307&quot; value=&quot;1099&quot;/&gt;&lt;/object&gt;&lt;object type=&quot;3&quot; unique_id=&quot;30008&quot;&gt;&lt;property id=&quot;20148&quot; value=&quot;5&quot;/&gt;&lt;property id=&quot;20300&quot; value=&quot;Slide 163 - &amp;quot;Structured data Directive&amp;quot;&quot;/&gt;&lt;property id=&quot;20307&quot; value=&quot;1100&quot;/&gt;&lt;/object&gt;&lt;object type=&quot;3&quot; unique_id=&quot;30009&quot;&gt;&lt;property id=&quot;20148&quot; value=&quot;5&quot;/&gt;&lt;property id=&quot;20300&quot; value=&quot;Slide 164 - &amp;quot;Structured data Directive&amp;quot;&quot;/&gt;&lt;property id=&quot;20307&quot; value=&quot;1101&quot;/&gt;&lt;/object&gt;&lt;object type=&quot;3&quot; unique_id=&quot;30010&quot;&gt;&lt;property id=&quot;20148&quot; value=&quot;5&quot;/&gt;&lt;property id=&quot;20300&quot; value=&quot;Slide 165 - &amp;quot;Array Shaping&amp;quot;&quot;/&gt;&lt;property id=&quot;20307&quot; value=&quot;1102&quot;/&gt;&lt;/object&gt;&lt;object type=&quot;3&quot; unique_id=&quot;30011&quot;&gt;&lt;property id=&quot;20148&quot; value=&quot;5&quot;/&gt;&lt;property id=&quot;20300&quot; value=&quot;Slide 166 - &amp;quot;Array Shaping (cont.)&amp;quot;&quot;/&gt;&lt;property id=&quot;20307&quot; value=&quot;1103&quot;/&gt;&lt;/object&gt;&lt;object type=&quot;3&quot; unique_id=&quot;30012&quot;&gt;&lt;property id=&quot;20148&quot; value=&quot;5&quot;/&gt;&lt;property id=&quot;20300&quot; value=&quot;Slide 167 - &amp;quot;Array Shaping (cont.)&amp;quot;&quot;/&gt;&lt;property id=&quot;20307&quot; value=&quot;1104&quot;/&gt;&lt;/object&gt;&lt;object type=&quot;3&quot; unique_id=&quot;30013&quot;&gt;&lt;property id=&quot;20148&quot; value=&quot;5&quot;/&gt;&lt;property id=&quot;20300&quot; value=&quot;Slide 168 - &amp;quot;Implied data regions&amp;quot;&quot;/&gt;&lt;property id=&quot;20307&quot; value=&quot;1105&quot;/&gt;&lt;/object&gt;&lt;object type=&quot;3&quot; unique_id=&quot;30014&quot;&gt;&lt;property id=&quot;20148&quot; value=&quot;5&quot;/&gt;&lt;property id=&quot;20300&quot; value=&quot;Slide 169 - &amp;quot;Implied data regions&amp;quot;&quot;/&gt;&lt;property id=&quot;20307&quot; value=&quot;1106&quot;/&gt;&lt;/object&gt;&lt;object type=&quot;3&quot; unique_id=&quot;30015&quot;&gt;&lt;property id=&quot;20148&quot; value=&quot;5&quot;/&gt;&lt;property id=&quot;20300&quot; value=&quot;Slide 170 - &amp;quot;Implied data regions&amp;quot;&quot;/&gt;&lt;property id=&quot;20307&quot; value=&quot;1107&quot;/&gt;&lt;/object&gt;&lt;object type=&quot;3&quot; unique_id=&quot;30016&quot;&gt;&lt;property id=&quot;20148&quot; value=&quot;5&quot;/&gt;&lt;property id=&quot;20300&quot; value=&quot;Slide 171 - &amp;quot;Implied data regions&amp;quot;&quot;/&gt;&lt;property id=&quot;20307&quot; value=&quot;1108&quot;/&gt;&lt;/object&gt;&lt;object type=&quot;3&quot; unique_id=&quot;30017&quot;&gt;&lt;property id=&quot;20148&quot; value=&quot;5&quot;/&gt;&lt;property id=&quot;20300&quot; value=&quot;Slide 172 - &amp;quot;Implied data regions&amp;quot;&quot;/&gt;&lt;property id=&quot;20307&quot; value=&quot;1109&quot;/&gt;&lt;/object&gt;&lt;object type=&quot;3&quot; unique_id=&quot;30018&quot;&gt;&lt;property id=&quot;20148&quot; value=&quot;5&quot;/&gt;&lt;property id=&quot;20300&quot; value=&quot;Slide 173 - &amp;quot;Explicit vs. Implicit data regions&amp;quot;&quot;/&gt;&lt;property id=&quot;20307&quot; value=&quot;1110&quot;/&gt;&lt;/object&gt;&lt;object type=&quot;3&quot; unique_id=&quot;30019&quot;&gt;&lt;property id=&quot;20148&quot; value=&quot;5&quot;/&gt;&lt;property id=&quot;20300&quot; value=&quot;Slide 174 - &amp;quot;Explicit vs. Implicit data regions&amp;quot;&quot;/&gt;&lt;property id=&quot;20307&quot; value=&quot;1111&quot;/&gt;&lt;/object&gt;&lt;object type=&quot;3&quot; unique_id=&quot;30020&quot;&gt;&lt;property id=&quot;20148&quot; value=&quot;5&quot;/&gt;&lt;property id=&quot;20300&quot; value=&quot;Slide 175 - &amp;quot;unstructured data Directives&amp;quot;&quot;/&gt;&lt;property id=&quot;20307&quot; value=&quot;1112&quot;/&gt;&lt;/object&gt;&lt;object type=&quot;3&quot; unique_id=&quot;30021&quot;&gt;&lt;property id=&quot;20148&quot; value=&quot;5&quot;/&gt;&lt;property id=&quot;20300&quot; value=&quot;Slide 176 - &amp;quot;unStructured data Directives&amp;quot;&quot;/&gt;&lt;property id=&quot;20307&quot; value=&quot;1113&quot;/&gt;&lt;/object&gt;&lt;object type=&quot;3&quot; unique_id=&quot;30022&quot;&gt;&lt;property id=&quot;20148&quot; value=&quot;5&quot;/&gt;&lt;property id=&quot;20300&quot; value=&quot;Slide 177 - &amp;quot;unStructured data Directives&amp;quot;&quot;/&gt;&lt;property id=&quot;20307&quot; value=&quot;1114&quot;/&gt;&lt;/object&gt;&lt;object type=&quot;3&quot; unique_id=&quot;30023&quot;&gt;&lt;property id=&quot;20148&quot; value=&quot;5&quot;/&gt;&lt;property id=&quot;20300&quot; value=&quot;Slide 178 - &amp;quot;Unstructured Data Clauses&amp;quot;&quot;/&gt;&lt;property id=&quot;20307&quot; value=&quot;1115&quot;/&gt;&lt;/object&gt;&lt;object type=&quot;3&quot; unique_id=&quot;30024&quot;&gt;&lt;property id=&quot;20148&quot; value=&quot;5&quot;/&gt;&lt;property id=&quot;20300&quot; value=&quot;Slide 179 - &amp;quot;unStructured data Directives&amp;quot;&quot;/&gt;&lt;property id=&quot;20307&quot; value=&quot;1116&quot;/&gt;&lt;/object&gt;&lt;object type=&quot;3&quot; unique_id=&quot;30025&quot;&gt;&lt;property id=&quot;20148&quot; value=&quot;5&quot;/&gt;&lt;property id=&quot;20300&quot; value=&quot;Slide 180 - &amp;quot;unStructured data Directives&amp;quot;&quot;/&gt;&lt;property id=&quot;20307&quot; value=&quot;1117&quot;/&gt;&lt;/object&gt;&lt;object type=&quot;3&quot; unique_id=&quot;30026&quot;&gt;&lt;property id=&quot;20148&quot; value=&quot;5&quot;/&gt;&lt;property id=&quot;20300&quot; value=&quot;Slide 181 - &amp;quot;unStructured data Directives&amp;quot;&quot;/&gt;&lt;property id=&quot;20307&quot; value=&quot;1118&quot;/&gt;&lt;/object&gt;&lt;object type=&quot;3&quot; unique_id=&quot;30027&quot;&gt;&lt;property id=&quot;20148&quot; value=&quot;5&quot;/&gt;&lt;property id=&quot;20300&quot; value=&quot;Slide 182 - &amp;quot;unStructured data Directives&amp;quot;&quot;/&gt;&lt;property id=&quot;20307&quot; value=&quot;1119&quot;/&gt;&lt;/object&gt;&lt;object type=&quot;3&quot; unique_id=&quot;30028&quot;&gt;&lt;property id=&quot;20148&quot; value=&quot;5&quot;/&gt;&lt;property id=&quot;20300&quot; value=&quot;Slide 183 - &amp;quot;unstructured vs structured&amp;quot;&quot;/&gt;&lt;property id=&quot;20307&quot; value=&quot;1120&quot;/&gt;&lt;/object&gt;&lt;object type=&quot;3&quot; unique_id=&quot;30029&quot;&gt;&lt;property id=&quot;20148&quot; value=&quot;5&quot;/&gt;&lt;property id=&quot;20300&quot; value=&quot;Slide 184 - &amp;quot;unStructured data Directives&amp;quot;&quot;/&gt;&lt;property id=&quot;20307&quot; value=&quot;1121&quot;/&gt;&lt;/object&gt;&lt;object type=&quot;3&quot; unique_id=&quot;30030&quot;&gt;&lt;property id=&quot;20148&quot; value=&quot;5&quot;/&gt;&lt;property id=&quot;20300&quot; value=&quot;Slide 185 - &amp;quot;Data synchronization&amp;quot;&quot;/&gt;&lt;property id=&quot;20307&quot; value=&quot;1122&quot;/&gt;&lt;/object&gt;&lt;object type=&quot;3&quot; unique_id=&quot;30031&quot;&gt;&lt;property id=&quot;20148&quot; value=&quot;5&quot;/&gt;&lt;property id=&quot;20300&quot; value=&quot;Slide 186 - &amp;quot;OpenACC UPDATE Directive&amp;quot;&quot;/&gt;&lt;property id=&quot;20307&quot; value=&quot;1123&quot;/&gt;&lt;/object&gt;&lt;object type=&quot;3&quot; unique_id=&quot;30032&quot;&gt;&lt;property id=&quot;20148&quot; value=&quot;5&quot;/&gt;&lt;property id=&quot;20300&quot; value=&quot;Slide 187 - &amp;quot;OpenACC UPDATE Directive&amp;quot;&quot;/&gt;&lt;property id=&quot;20307&quot; value=&quot;1124&quot;/&gt;&lt;/object&gt;&lt;object type=&quot;3&quot; unique_id=&quot;30033&quot;&gt;&lt;property id=&quot;20148&quot; value=&quot;5&quot;/&gt;&lt;property id=&quot;20300&quot; value=&quot;Slide 188 - &amp;quot;Synchronize data with update&amp;quot;&quot;/&gt;&lt;property id=&quot;20307&quot; value=&quot;1125&quot;/&gt;&lt;/object&gt;&lt;object type=&quot;3&quot; unique_id=&quot;30034&quot;&gt;&lt;property id=&quot;20148&quot; value=&quot;5&quot;/&gt;&lt;property id=&quot;20300&quot; value=&quot;Slide 189 - &amp;quot;Synchronize data with update&amp;quot;&quot;/&gt;&lt;property id=&quot;20307&quot; value=&quot;1126&quot;/&gt;&lt;/object&gt;&lt;object type=&quot;3&quot; unique_id=&quot;30035&quot;&gt;&lt;property id=&quot;20148&quot; value=&quot;5&quot;/&gt;&lt;property id=&quot;20300&quot; value=&quot;Slide 190 - &amp;quot;C/C++ structs/classes&amp;quot;&quot;/&gt;&lt;property id=&quot;20307&quot; value=&quot;1127&quot;/&gt;&lt;/object&gt;&lt;object type=&quot;3&quot; unique_id=&quot;30036&quot;&gt;&lt;property id=&quot;20148&quot; value=&quot;5&quot;/&gt;&lt;property id=&quot;20300&quot; value=&quot;Slide 191 - &amp;quot;C structs&amp;quot;&quot;/&gt;&lt;property id=&quot;20307&quot; value=&quot;1128&quot;/&gt;&lt;/object&gt;&lt;object type=&quot;3&quot; unique_id=&quot;30037&quot;&gt;&lt;property id=&quot;20148&quot; value=&quot;5&quot;/&gt;&lt;property id=&quot;20300&quot; value=&quot;Slide 192 - &amp;quot;C structs&amp;quot;&quot;/&gt;&lt;property id=&quot;20307&quot; value=&quot;1129&quot;/&gt;&lt;/object&gt;&lt;object type=&quot;3&quot; unique_id=&quot;30038&quot;&gt;&lt;property id=&quot;20148&quot; value=&quot;5&quot;/&gt;&lt;property id=&quot;20300&quot; value=&quot;Slide 193 - &amp;quot;C++ structs/classes&amp;quot;&quot;/&gt;&lt;property id=&quot;20307&quot; value=&quot;1130&quot;/&gt;&lt;/object&gt;&lt;object type=&quot;3&quot; unique_id=&quot;30039&quot;&gt;&lt;property id=&quot;20148&quot; value=&quot;5&quot;/&gt;&lt;property id=&quot;20300&quot; value=&quot;Slide 194 - &amp;quot;C++ Class Data SYNCHRONIZATION&amp;quot;&quot;/&gt;&lt;property id=&quot;20307&quot; value=&quot;1131&quot;/&gt;&lt;/object&gt;&lt;object type=&quot;3&quot; unique_id=&quot;30040&quot;&gt;&lt;property id=&quot;20148&quot; value=&quot;5&quot;/&gt;&lt;property id=&quot;20300&quot; value=&quot;Slide 195 - &amp;quot;USING A OPENACC aware C++ Class&amp;quot;&quot;/&gt;&lt;property id=&quot;20307&quot; value=&quot;1132&quot;/&gt;&lt;/object&gt;&lt;object type=&quot;3&quot; unique_id=&quot;30041&quot;&gt;&lt;property id=&quot;20148&quot; value=&quot;5&quot;/&gt;&lt;property id=&quot;20300&quot; value=&quot;Slide 196 - &amp;quot;Module Review&amp;quot;&quot;/&gt;&lt;property id=&quot;20307&quot; value=&quot;1133&quot;/&gt;&lt;/object&gt;&lt;object type=&quot;3&quot; unique_id=&quot;30042&quot;&gt;&lt;property id=&quot;20148&quot; value=&quot;5&quot;/&gt;&lt;property id=&quot;20300&quot; value=&quot;Slide 197 - &amp;quot;KEY concepts&amp;quot;&quot;/&gt;&lt;property id=&quot;20307&quot; value=&quot;1134&quot;/&gt;&lt;/object&gt;&lt;object type=&quot;3&quot; unique_id=&quot;30043&quot;&gt;&lt;property id=&quot;20148&quot; value=&quot;5&quot;/&gt;&lt;property id=&quot;20300&quot; value=&quot;Slide 198 - &amp;quot;Lab Assignment&amp;quot;&quot;/&gt;&lt;property id=&quot;20307&quot; value=&quot;1135&quot;/&gt;&lt;/object&gt;&lt;object type=&quot;3&quot; unique_id=&quot;31684&quot;&gt;&lt;property id=&quot;20148&quot; value=&quot;5&quot;/&gt;&lt;property id=&quot;20300&quot; value=&quot;Slide 10 - &amp;quot;What does Amdahl’s Law teach Us?&amp;quot;&quot;/&gt;&lt;property id=&quot;20307&quot; value=&quot;1136&quot;/&gt;&lt;/object&gt;&lt;/object&gt;&lt;object type=&quot;8&quot; unique_id=&quot;10090&quot;&gt;&lt;/object&gt;&lt;/object&gt;&lt;/database&gt;"/>
  <p:tag name="SECTOMILLISECCONVERTED" val="1"/>
</p:tagLst>
</file>

<file path=ppt/tags/tag10.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11.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B45BD53F-4539-487B-B123-E461E6334C85}_34.png&quot;/&gt;&lt;left val=&quot;28&quot;/&gt;&lt;top val=&quot;12&quot;/&gt;&lt;width val=&quot;798&quot;/&gt;&lt;height val=&quot;68&quot;/&gt;&lt;hasText val=&quot;1&quot;/&gt;&lt;/Image&gt;&lt;/ThreeDShapeInfo&gt;"/>
  <p:tag name="PRESENTER_SHAPETEXTINFO" val="&lt;ShapeTextInfo&gt;&lt;TableIndex row=&quot;-1&quot; col=&quot;-1&quot;&gt;&lt;linesCount val=&quot;1&quot;/&gt;&lt;lineCharCount val=&quot;21&quot;/&gt;&lt;/TableIndex&gt;&lt;/ShapeTextInfo&gt;"/>
</p:tagLst>
</file>

<file path=ppt/tags/tag12.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64B9B5CC-21B8-47D2-9CC6-47FBCB203F0B}_34.png&quot;/&gt;&lt;left val=&quot;74&quot;/&gt;&lt;top val=&quot;74&quot;/&gt;&lt;width val=&quot;718&quot;/&gt;&lt;height val=&quot;399&quot;/&gt;&lt;hasText val=&quot;1&quot;/&gt;&lt;/Image&gt;&lt;/ThreeDShapeInfo&gt;"/>
  <p:tag name="PRESENTER_SHAPETEXTINFO" val="&lt;ShapeTextInfo&gt;&lt;TableIndex row=&quot;-1&quot; col=&quot;-1&quot;&gt;&lt;linesCount val=&quot;23&quot;/&gt;&lt;lineCharCount val=&quot;38&quot;/&gt;&lt;lineCharCount val=&quot;41&quot;/&gt;&lt;lineCharCount val=&quot;11&quot;/&gt;&lt;lineCharCount val=&quot;20&quot;/&gt;&lt;lineCharCount val=&quot;2&quot;/&gt;&lt;lineCharCount val=&quot;34&quot;/&gt;&lt;lineCharCount val=&quot;35&quot;/&gt;&lt;lineCharCount val=&quot;13&quot;/&gt;&lt;lineCharCount val=&quot;51&quot;/&gt;&lt;lineCharCount val=&quot;51&quot;/&gt;&lt;lineCharCount val=&quot;1&quot;/&gt;&lt;lineCharCount val=&quot;49&quot;/&gt;&lt;lineCharCount val=&quot;6&quot;/&gt;&lt;lineCharCount val=&quot;4&quot;/&gt;&lt;lineCharCount val=&quot;1&quot;/&gt;&lt;lineCharCount val=&quot;34&quot;/&gt;&lt;lineCharCount val=&quot;37&quot;/&gt;&lt;lineCharCount val=&quot;34&quot;/&gt;&lt;lineCharCount val=&quot;6&quot;/&gt;&lt;lineCharCount val=&quot;4&quot;/&gt;&lt;lineCharCount val=&quot;2&quot;/&gt;&lt;lineCharCount val=&quot;10&quot;/&gt;&lt;lineCharCount val=&quot;1&quot;/&gt;&lt;/TableIndex&gt;&lt;/ShapeTextInfo&gt;"/>
</p:tagLst>
</file>

<file path=ppt/tags/tag13.xml><?xml version="1.0" encoding="utf-8"?>
<p:tagLst xmlns:a="http://schemas.openxmlformats.org/drawingml/2006/main" xmlns:r="http://schemas.openxmlformats.org/officeDocument/2006/relationships" xmlns:p="http://schemas.openxmlformats.org/presentationml/2006/main">
  <p:tag name="PRESENTER_SHAPEINFO" val="&lt;ThreeDShapeInfo&gt;&lt;uuid val=&quot;{2CB5419D-8BEE-4838-8A3D-B3DA95335941}&quot;/&gt;&lt;isInvalidForFieldText val=&quot;0&quot;/&gt;&lt;Image&gt;&lt;filename val=&quot;C:\Users\jlarkin\AppData\Local\Temp\~CaBB85\data\asimages\{2CB5419D-8BEE-4838-8A3D-B3DA95335941}_34.png&quot;/&gt;&lt;left val=&quot;545&quot;/&gt;&lt;top val=&quot;59&quot;/&gt;&lt;width val=&quot;266&quot;/&gt;&lt;height val=&quot;156&quot;/&gt;&lt;hasText val=&quot;1&quot;/&gt;&lt;/Image&gt;&lt;/ThreeDShapeInfo&gt;"/>
</p:tagLst>
</file>

<file path=ppt/tags/tag14.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6&quot;/&gt;&lt;lineCharCount val=&quot;19&quot;/&gt;&lt;lineCharCount val=&quot;22&quot;/&gt;&lt;lineCharCount val=&quot;8&quot;/&gt;&lt;lineCharCount val=&quot;1&quot;/&gt;&lt;lineCharCount val=&quot;24&quot;/&gt;&lt;lineCharCount val=&quot;11&quot;/&gt;&lt;/TableIndex&gt;&lt;/ShapeTextInfo&gt;"/>
</p:tagLst>
</file>

<file path=ppt/tags/tag15.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2.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B45BD53F-4539-487B-B123-E461E6334C85}_34.png&quot;/&gt;&lt;left val=&quot;28&quot;/&gt;&lt;top val=&quot;12&quot;/&gt;&lt;width val=&quot;798&quot;/&gt;&lt;height val=&quot;68&quot;/&gt;&lt;hasText val=&quot;1&quot;/&gt;&lt;/Image&gt;&lt;/ThreeDShapeInfo&gt;"/>
  <p:tag name="PRESENTER_SHAPETEXTINFO" val="&lt;ShapeTextInfo&gt;&lt;TableIndex row=&quot;-1&quot; col=&quot;-1&quot;&gt;&lt;linesCount val=&quot;1&quot;/&gt;&lt;lineCharCount val=&quot;21&quot;/&gt;&lt;/TableIndex&gt;&lt;/ShapeTextInfo&gt;"/>
</p:tagLst>
</file>

<file path=ppt/tags/tag3.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64B9B5CC-21B8-47D2-9CC6-47FBCB203F0B}_34.png&quot;/&gt;&lt;left val=&quot;74&quot;/&gt;&lt;top val=&quot;74&quot;/&gt;&lt;width val=&quot;718&quot;/&gt;&lt;height val=&quot;399&quot;/&gt;&lt;hasText val=&quot;1&quot;/&gt;&lt;/Image&gt;&lt;/ThreeDShapeInfo&gt;"/>
  <p:tag name="PRESENTER_SHAPETEXTINFO" val="&lt;ShapeTextInfo&gt;&lt;TableIndex row=&quot;-1&quot; col=&quot;-1&quot;&gt;&lt;linesCount val=&quot;23&quot;/&gt;&lt;lineCharCount val=&quot;38&quot;/&gt;&lt;lineCharCount val=&quot;41&quot;/&gt;&lt;lineCharCount val=&quot;11&quot;/&gt;&lt;lineCharCount val=&quot;20&quot;/&gt;&lt;lineCharCount val=&quot;2&quot;/&gt;&lt;lineCharCount val=&quot;34&quot;/&gt;&lt;lineCharCount val=&quot;35&quot;/&gt;&lt;lineCharCount val=&quot;13&quot;/&gt;&lt;lineCharCount val=&quot;51&quot;/&gt;&lt;lineCharCount val=&quot;51&quot;/&gt;&lt;lineCharCount val=&quot;1&quot;/&gt;&lt;lineCharCount val=&quot;49&quot;/&gt;&lt;lineCharCount val=&quot;6&quot;/&gt;&lt;lineCharCount val=&quot;4&quot;/&gt;&lt;lineCharCount val=&quot;1&quot;/&gt;&lt;lineCharCount val=&quot;34&quot;/&gt;&lt;lineCharCount val=&quot;37&quot;/&gt;&lt;lineCharCount val=&quot;34&quot;/&gt;&lt;lineCharCount val=&quot;6&quot;/&gt;&lt;lineCharCount val=&quot;4&quot;/&gt;&lt;lineCharCount val=&quot;2&quot;/&gt;&lt;lineCharCount val=&quot;10&quot;/&gt;&lt;lineCharCount val=&quot;1&quot;/&gt;&lt;/TableIndex&gt;&lt;/ShapeTextInfo&gt;"/>
</p:tagLst>
</file>

<file path=ppt/tags/tag4.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B45BD53F-4539-487B-B123-E461E6334C85}_34.png&quot;/&gt;&lt;left val=&quot;28&quot;/&gt;&lt;top val=&quot;12&quot;/&gt;&lt;width val=&quot;798&quot;/&gt;&lt;height val=&quot;68&quot;/&gt;&lt;hasText val=&quot;1&quot;/&gt;&lt;/Image&gt;&lt;/ThreeDShapeInfo&gt;"/>
  <p:tag name="PRESENTER_SHAPETEXTINFO" val="&lt;ShapeTextInfo&gt;&lt;TableIndex row=&quot;-1&quot; col=&quot;-1&quot;&gt;&lt;linesCount val=&quot;1&quot;/&gt;&lt;lineCharCount val=&quot;21&quot;/&gt;&lt;/TableIndex&gt;&lt;/ShapeTextInfo&gt;"/>
</p:tagLst>
</file>

<file path=ppt/tags/tag5.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64B9B5CC-21B8-47D2-9CC6-47FBCB203F0B}_34.png&quot;/&gt;&lt;left val=&quot;74&quot;/&gt;&lt;top val=&quot;74&quot;/&gt;&lt;width val=&quot;718&quot;/&gt;&lt;height val=&quot;399&quot;/&gt;&lt;hasText val=&quot;1&quot;/&gt;&lt;/Image&gt;&lt;/ThreeDShapeInfo&gt;"/>
  <p:tag name="PRESENTER_SHAPETEXTINFO" val="&lt;ShapeTextInfo&gt;&lt;TableIndex row=&quot;-1&quot; col=&quot;-1&quot;&gt;&lt;linesCount val=&quot;23&quot;/&gt;&lt;lineCharCount val=&quot;38&quot;/&gt;&lt;lineCharCount val=&quot;41&quot;/&gt;&lt;lineCharCount val=&quot;11&quot;/&gt;&lt;lineCharCount val=&quot;20&quot;/&gt;&lt;lineCharCount val=&quot;2&quot;/&gt;&lt;lineCharCount val=&quot;34&quot;/&gt;&lt;lineCharCount val=&quot;35&quot;/&gt;&lt;lineCharCount val=&quot;13&quot;/&gt;&lt;lineCharCount val=&quot;51&quot;/&gt;&lt;lineCharCount val=&quot;51&quot;/&gt;&lt;lineCharCount val=&quot;1&quot;/&gt;&lt;lineCharCount val=&quot;49&quot;/&gt;&lt;lineCharCount val=&quot;6&quot;/&gt;&lt;lineCharCount val=&quot;4&quot;/&gt;&lt;lineCharCount val=&quot;1&quot;/&gt;&lt;lineCharCount val=&quot;34&quot;/&gt;&lt;lineCharCount val=&quot;37&quot;/&gt;&lt;lineCharCount val=&quot;34&quot;/&gt;&lt;lineCharCount val=&quot;6&quot;/&gt;&lt;lineCharCount val=&quot;4&quot;/&gt;&lt;lineCharCount val=&quot;2&quot;/&gt;&lt;lineCharCount val=&quot;10&quot;/&gt;&lt;lineCharCount val=&quot;1&quot;/&gt;&lt;/TableIndex&gt;&lt;/ShapeTextInfo&gt;"/>
</p:tagLst>
</file>

<file path=ppt/tags/tag6.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B45BD53F-4539-487B-B123-E461E6334C85}_34.png&quot;/&gt;&lt;left val=&quot;28&quot;/&gt;&lt;top val=&quot;12&quot;/&gt;&lt;width val=&quot;798&quot;/&gt;&lt;height val=&quot;68&quot;/&gt;&lt;hasText val=&quot;1&quot;/&gt;&lt;/Image&gt;&lt;/ThreeDShapeInfo&gt;"/>
  <p:tag name="PRESENTER_SHAPETEXTINFO" val="&lt;ShapeTextInfo&gt;&lt;TableIndex row=&quot;-1&quot; col=&quot;-1&quot;&gt;&lt;linesCount val=&quot;1&quot;/&gt;&lt;lineCharCount val=&quot;21&quot;/&gt;&lt;/TableIndex&gt;&lt;/ShapeTextInfo&gt;"/>
</p:tagLst>
</file>

<file path=ppt/tags/tag7.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64B9B5CC-21B8-47D2-9CC6-47FBCB203F0B}_34.png&quot;/&gt;&lt;left val=&quot;74&quot;/&gt;&lt;top val=&quot;74&quot;/&gt;&lt;width val=&quot;718&quot;/&gt;&lt;height val=&quot;399&quot;/&gt;&lt;hasText val=&quot;1&quot;/&gt;&lt;/Image&gt;&lt;/ThreeDShapeInfo&gt;"/>
  <p:tag name="PRESENTER_SHAPETEXTINFO" val="&lt;ShapeTextInfo&gt;&lt;TableIndex row=&quot;-1&quot; col=&quot;-1&quot;&gt;&lt;linesCount val=&quot;23&quot;/&gt;&lt;lineCharCount val=&quot;38&quot;/&gt;&lt;lineCharCount val=&quot;41&quot;/&gt;&lt;lineCharCount val=&quot;11&quot;/&gt;&lt;lineCharCount val=&quot;20&quot;/&gt;&lt;lineCharCount val=&quot;2&quot;/&gt;&lt;lineCharCount val=&quot;34&quot;/&gt;&lt;lineCharCount val=&quot;35&quot;/&gt;&lt;lineCharCount val=&quot;13&quot;/&gt;&lt;lineCharCount val=&quot;51&quot;/&gt;&lt;lineCharCount val=&quot;51&quot;/&gt;&lt;lineCharCount val=&quot;1&quot;/&gt;&lt;lineCharCount val=&quot;49&quot;/&gt;&lt;lineCharCount val=&quot;6&quot;/&gt;&lt;lineCharCount val=&quot;4&quot;/&gt;&lt;lineCharCount val=&quot;1&quot;/&gt;&lt;lineCharCount val=&quot;34&quot;/&gt;&lt;lineCharCount val=&quot;37&quot;/&gt;&lt;lineCharCount val=&quot;34&quot;/&gt;&lt;lineCharCount val=&quot;6&quot;/&gt;&lt;lineCharCount val=&quot;4&quot;/&gt;&lt;lineCharCount val=&quot;2&quot;/&gt;&lt;lineCharCount val=&quot;10&quot;/&gt;&lt;lineCharCount val=&quot;1&quot;/&gt;&lt;/TableIndex&gt;&lt;/ShapeTextInfo&gt;"/>
</p:tagLst>
</file>

<file path=ppt/tags/tag8.xml><?xml version="1.0" encoding="utf-8"?>
<p:tagLst xmlns:a="http://schemas.openxmlformats.org/drawingml/2006/main" xmlns:r="http://schemas.openxmlformats.org/officeDocument/2006/relationships" xmlns:p="http://schemas.openxmlformats.org/presentationml/2006/main">
  <p:tag name="PRESENTER_SHAPEINFO" val="&lt;ThreeDShapeInfo&gt;&lt;uuid val=&quot;{2CB5419D-8BEE-4838-8A3D-B3DA95335941}&quot;/&gt;&lt;isInvalidForFieldText val=&quot;0&quot;/&gt;&lt;Image&gt;&lt;filename val=&quot;C:\Users\jlarkin\AppData\Local\Temp\~CaBB85\data\asimages\{2CB5419D-8BEE-4838-8A3D-B3DA95335941}_34.png&quot;/&gt;&lt;left val=&quot;545&quot;/&gt;&lt;top val=&quot;59&quot;/&gt;&lt;width val=&quot;266&quot;/&gt;&lt;height val=&quot;156&quot;/&gt;&lt;hasText val=&quot;1&quot;/&gt;&lt;/Image&gt;&lt;/ThreeDShapeInfo&gt;"/>
</p:tagLst>
</file>

<file path=ppt/tags/tag9.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6&quot;/&gt;&lt;lineCharCount val=&quot;19&quot;/&gt;&lt;lineCharCount val=&quot;22&quot;/&gt;&lt;lineCharCount val=&quot;8&quot;/&gt;&lt;lineCharCount val=&quot;1&quot;/&gt;&lt;lineCharCount val=&quot;24&quot;/&gt;&lt;lineCharCount val=&quot;11&quot;/&gt;&lt;/TableIndex&gt;&lt;/ShapeTextInfo&gt;"/>
</p:tagLst>
</file>

<file path=ppt/theme/theme1.xml><?xml version="1.0" encoding="utf-8"?>
<a:theme xmlns:a="http://schemas.openxmlformats.org/drawingml/2006/main" name="Title &amp; Bullet">
  <a:themeElements>
    <a:clrScheme name="Custom 1">
      <a:dk1>
        <a:srgbClr val="B3B3B3"/>
      </a:dk1>
      <a:lt1>
        <a:srgbClr val="FFFFFF"/>
      </a:lt1>
      <a:dk2>
        <a:srgbClr val="000000"/>
      </a:dk2>
      <a:lt2>
        <a:srgbClr val="0C4E9B"/>
      </a:lt2>
      <a:accent1>
        <a:srgbClr val="042251"/>
      </a:accent1>
      <a:accent2>
        <a:srgbClr val="0C4E9B"/>
      </a:accent2>
      <a:accent3>
        <a:srgbClr val="0080A7"/>
      </a:accent3>
      <a:accent4>
        <a:srgbClr val="FF5400"/>
      </a:accent4>
      <a:accent5>
        <a:srgbClr val="C2000B"/>
      </a:accent5>
      <a:accent6>
        <a:srgbClr val="F0047F"/>
      </a:accent6>
      <a:hlink>
        <a:srgbClr val="0C4E9B"/>
      </a:hlink>
      <a:folHlink>
        <a:srgbClr val="868686"/>
      </a:folHlink>
    </a:clrScheme>
    <a:fontScheme name="Custom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ln w="6350">
          <a:noFill/>
        </a:ln>
      </a:spPr>
      <a:bodyPr wrap="none" rtlCol="0" anchor="ctr">
        <a:spAutoFit/>
      </a:bodyPr>
      <a:lstStyle>
        <a:defPPr algn="ctr">
          <a:lnSpc>
            <a:spcPct val="90000"/>
          </a:lnSpc>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raClrScheme>
      <a:clrScheme name="PPT_Template_Corp_16x9_rev2 1">
        <a:dk1>
          <a:srgbClr val="808080"/>
        </a:dk1>
        <a:lt1>
          <a:srgbClr val="FFFFFF"/>
        </a:lt1>
        <a:dk2>
          <a:srgbClr val="000000"/>
        </a:dk2>
        <a:lt2>
          <a:srgbClr val="B9E700"/>
        </a:lt2>
        <a:accent1>
          <a:srgbClr val="33CCCC"/>
        </a:accent1>
        <a:accent2>
          <a:srgbClr val="FF9933"/>
        </a:accent2>
        <a:accent3>
          <a:srgbClr val="AAAAAA"/>
        </a:accent3>
        <a:accent4>
          <a:srgbClr val="DADADA"/>
        </a:accent4>
        <a:accent5>
          <a:srgbClr val="ADE2E2"/>
        </a:accent5>
        <a:accent6>
          <a:srgbClr val="E78A2D"/>
        </a:accent6>
        <a:hlink>
          <a:srgbClr val="99CCFF"/>
        </a:hlink>
        <a:folHlink>
          <a:srgbClr val="0000FF"/>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59E8B2F2D50A34B8956FD0A46C10A97" ma:contentTypeVersion="0" ma:contentTypeDescription="Create a new document." ma:contentTypeScope="" ma:versionID="2d22a1089f8aa3be74aa23dc2e82a28f">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p:properties xmlns:p="http://schemas.microsoft.com/office/2006/metadata/properties" xmlns:xsi="http://www.w3.org/2001/XMLSchema-instanc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EA82F4F-F3EA-4E98-BEE2-3C70B6315C2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DF88E22E-2A4B-4FB1-9848-BF16E7DBE74B}">
  <ds:schemaRefs>
    <ds:schemaRef ds:uri="http://purl.org/dc/dcmitype/"/>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s>
</ds:datastoreItem>
</file>

<file path=customXml/itemProps3.xml><?xml version="1.0" encoding="utf-8"?>
<ds:datastoreItem xmlns:ds="http://schemas.openxmlformats.org/officeDocument/2006/customXml" ds:itemID="{E29B7386-0C5E-43DB-8BF1-052EEAD5F5D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13</TotalTime>
  <Words>3720</Words>
  <Application>Microsoft Office PowerPoint</Application>
  <PresentationFormat>Custom</PresentationFormat>
  <Paragraphs>526</Paragraphs>
  <Slides>44</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44</vt:i4>
      </vt:variant>
    </vt:vector>
  </HeadingPairs>
  <TitlesOfParts>
    <vt:vector size="50" baseType="lpstr">
      <vt:lpstr>Arial</vt:lpstr>
      <vt:lpstr>Consolas</vt:lpstr>
      <vt:lpstr>Courier New</vt:lpstr>
      <vt:lpstr>Trebuchet MS</vt:lpstr>
      <vt:lpstr>Wingdings</vt:lpstr>
      <vt:lpstr>Title &amp; Bullet</vt:lpstr>
      <vt:lpstr>OpenACC Data Management</vt:lpstr>
      <vt:lpstr>Lecture 2 Outline</vt:lpstr>
      <vt:lpstr>CPU and GPU Memories</vt:lpstr>
      <vt:lpstr>CPU + GPU</vt:lpstr>
      <vt:lpstr>CUDA Unified memory</vt:lpstr>
      <vt:lpstr>Cuda Unified memory</vt:lpstr>
      <vt:lpstr>CUDA Managed memory</vt:lpstr>
      <vt:lpstr>Managed memory</vt:lpstr>
      <vt:lpstr>Last Task used Unified Memory</vt:lpstr>
      <vt:lpstr>Basic data management</vt:lpstr>
      <vt:lpstr>Basic data management</vt:lpstr>
      <vt:lpstr>Basic data management</vt:lpstr>
      <vt:lpstr>Try to Build without “managed”</vt:lpstr>
      <vt:lpstr>Data Shaping</vt:lpstr>
      <vt:lpstr>Data Clauses</vt:lpstr>
      <vt:lpstr>Array Shaping</vt:lpstr>
      <vt:lpstr>Array Shaping (cont.)</vt:lpstr>
      <vt:lpstr>Array Shaping (cont.)</vt:lpstr>
      <vt:lpstr>Optimized Data Movement</vt:lpstr>
      <vt:lpstr>Try to Build without “managed”</vt:lpstr>
      <vt:lpstr>OpenACC Speed-up Slowdown</vt:lpstr>
      <vt:lpstr>What went Wrong?</vt:lpstr>
      <vt:lpstr>Application Profile (2 steps)</vt:lpstr>
      <vt:lpstr>Application Profile (2 steps)</vt:lpstr>
      <vt:lpstr>Runtime Breakdown</vt:lpstr>
      <vt:lpstr>Optimized Data Movement</vt:lpstr>
      <vt:lpstr>Optimize Data Movement</vt:lpstr>
      <vt:lpstr>Openacc Data directive</vt:lpstr>
      <vt:lpstr>Structured data Directive</vt:lpstr>
      <vt:lpstr>Optimized Data Movement</vt:lpstr>
      <vt:lpstr>Rebuild the Code</vt:lpstr>
      <vt:lpstr>OpenACC Speed-up</vt:lpstr>
      <vt:lpstr>What we’ve Learned So Far</vt:lpstr>
      <vt:lpstr>Data synchronization</vt:lpstr>
      <vt:lpstr>OpenACC UPDATE Directive</vt:lpstr>
      <vt:lpstr>Unstructured Data Directives</vt:lpstr>
      <vt:lpstr>unStructured data Directives</vt:lpstr>
      <vt:lpstr>unStructured data Directives</vt:lpstr>
      <vt:lpstr>unStructured data Directives</vt:lpstr>
      <vt:lpstr>C/C++ structs/classes</vt:lpstr>
      <vt:lpstr>C++ structs/classes</vt:lpstr>
      <vt:lpstr>Closing Remarks</vt:lpstr>
      <vt:lpstr>KEY concepts</vt:lpstr>
      <vt:lpstr>OPENACC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OpenACC Online Course 2018 Week 1</dc:title>
  <dc:creator>Bharat Kumar</dc:creator>
  <cp:lastModifiedBy>Bharat Kumar</cp:lastModifiedBy>
  <cp:revision>4286</cp:revision>
  <cp:lastPrinted>2019-03-15T14:14:00Z</cp:lastPrinted>
  <dcterms:created xsi:type="dcterms:W3CDTF">2008-01-24T03:11:41Z</dcterms:created>
  <dcterms:modified xsi:type="dcterms:W3CDTF">2019-12-09T04:45:47Z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0x010100F59E8B2F2D50A34B8956FD0A46C10A97</vt:lpwstr>
  </property>
  <property fmtid="{D5CDD505-2E9C-101B-9397-08002B2CF9AE}" pid="3" name="MSIP_Label_6b558183-044c-4105-8d9c-cea02a2a3d86_SiteId">
    <vt:lpwstr>43083d15-7273-40c1-b7db-39efd9ccc17a</vt:lpwstr>
  </property>
  <property fmtid="{D5CDD505-2E9C-101B-9397-08002B2CF9AE}" pid="4" name="MSIP_Label_6b558183-044c-4105-8d9c-cea02a2a3d86_Enabled">
    <vt:lpwstr>True</vt:lpwstr>
  </property>
  <property fmtid="{D5CDD505-2E9C-101B-9397-08002B2CF9AE}" pid="5" name="Sensitivity">
    <vt:lpwstr>Unrestricted</vt:lpwstr>
  </property>
  <property fmtid="{D5CDD505-2E9C-101B-9397-08002B2CF9AE}" pid="6" name="MSIP_Label_6b558183-044c-4105-8d9c-cea02a2a3d86_Owner">
    <vt:lpwstr>jlevites@nvidia.com</vt:lpwstr>
  </property>
  <property fmtid="{D5CDD505-2E9C-101B-9397-08002B2CF9AE}" pid="7" name="MSIP_Label_6b558183-044c-4105-8d9c-cea02a2a3d86_SetDate">
    <vt:lpwstr>2018-10-15T18:00:07.0248524Z</vt:lpwstr>
  </property>
  <property fmtid="{D5CDD505-2E9C-101B-9397-08002B2CF9AE}" pid="8" name="MSIP_Label_6b558183-044c-4105-8d9c-cea02a2a3d86_Extended_MSFT_Method">
    <vt:lpwstr>Automatic</vt:lpwstr>
  </property>
  <property fmtid="{D5CDD505-2E9C-101B-9397-08002B2CF9AE}" pid="9" name="MSIP_Label_6b558183-044c-4105-8d9c-cea02a2a3d86_Name">
    <vt:lpwstr>Unrestricted</vt:lpwstr>
  </property>
  <property fmtid="{D5CDD505-2E9C-101B-9397-08002B2CF9AE}" pid="10" name="MSIP_Label_6b558183-044c-4105-8d9c-cea02a2a3d86_Application">
    <vt:lpwstr>Microsoft Azure Information Protection</vt:lpwstr>
  </property>
</Properties>
</file>